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4"/>
  </p:notesMasterIdLst>
  <p:sldIdLst>
    <p:sldId id="256" r:id="rId2"/>
    <p:sldId id="307" r:id="rId3"/>
    <p:sldId id="308" r:id="rId4"/>
    <p:sldId id="305" r:id="rId5"/>
    <p:sldId id="306" r:id="rId6"/>
    <p:sldId id="298" r:id="rId7"/>
    <p:sldId id="295" r:id="rId8"/>
    <p:sldId id="299" r:id="rId9"/>
    <p:sldId id="296" r:id="rId10"/>
    <p:sldId id="300" r:id="rId11"/>
    <p:sldId id="301" r:id="rId12"/>
    <p:sldId id="302" r:id="rId13"/>
    <p:sldId id="309" r:id="rId14"/>
    <p:sldId id="303" r:id="rId15"/>
    <p:sldId id="310" r:id="rId16"/>
    <p:sldId id="311" r:id="rId17"/>
    <p:sldId id="312" r:id="rId18"/>
    <p:sldId id="260" r:id="rId19"/>
    <p:sldId id="286" r:id="rId20"/>
    <p:sldId id="285" r:id="rId21"/>
    <p:sldId id="287" r:id="rId22"/>
    <p:sldId id="288" r:id="rId23"/>
    <p:sldId id="290" r:id="rId24"/>
    <p:sldId id="289" r:id="rId25"/>
    <p:sldId id="291" r:id="rId26"/>
    <p:sldId id="292" r:id="rId27"/>
    <p:sldId id="293" r:id="rId28"/>
    <p:sldId id="294" r:id="rId29"/>
    <p:sldId id="304" r:id="rId30"/>
    <p:sldId id="297" r:id="rId31"/>
    <p:sldId id="313" r:id="rId32"/>
    <p:sldId id="277" r:id="rId33"/>
    <p:sldId id="261" r:id="rId34"/>
    <p:sldId id="267" r:id="rId35"/>
    <p:sldId id="274" r:id="rId36"/>
    <p:sldId id="264" r:id="rId37"/>
    <p:sldId id="265" r:id="rId38"/>
    <p:sldId id="266" r:id="rId39"/>
    <p:sldId id="278" r:id="rId40"/>
    <p:sldId id="279" r:id="rId41"/>
    <p:sldId id="280" r:id="rId42"/>
    <p:sldId id="284" r:id="rId43"/>
    <p:sldId id="281" r:id="rId44"/>
    <p:sldId id="283" r:id="rId45"/>
    <p:sldId id="282" r:id="rId46"/>
    <p:sldId id="275" r:id="rId47"/>
    <p:sldId id="276" r:id="rId48"/>
    <p:sldId id="268" r:id="rId49"/>
    <p:sldId id="269" r:id="rId50"/>
    <p:sldId id="271" r:id="rId51"/>
    <p:sldId id="272" r:id="rId52"/>
    <p:sldId id="273" r:id="rId5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71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2E8E9392-84B5-48FB-B550-2C48195121DC}" type="datetimeFigureOut">
              <a:rPr lang="fa-IR"/>
              <a:pPr>
                <a:defRPr/>
              </a:pPr>
              <a:t>1432/03/12</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fa-IR"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97729DA8-FC05-4C93-AE44-B38B4240BEC0}" type="slidenum">
              <a:rPr lang="fa-IR"/>
              <a:pPr>
                <a:defRPr/>
              </a:pPr>
              <a:t>‹#›</a:t>
            </a:fld>
            <a:endParaRPr lang="fa-IR"/>
          </a:p>
        </p:txBody>
      </p:sp>
    </p:spTree>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fa-IR" sz="1200" b="1" dirty="0" smtClean="0">
                <a:solidFill>
                  <a:schemeClr val="accent2">
                    <a:lumMod val="50000"/>
                  </a:schemeClr>
                </a:solidFill>
                <a:cs typeface="Koodak" pitchFamily="2" charset="-78"/>
              </a:rPr>
              <a:t>اهميت مميزی در کنترل و مانيتورينگ سيستم های کيفيت </a:t>
            </a:r>
            <a:r>
              <a:rPr lang="fa-IR" sz="1200" b="0" dirty="0" smtClean="0">
                <a:solidFill>
                  <a:schemeClr val="accent2">
                    <a:lumMod val="50000"/>
                  </a:schemeClr>
                </a:solidFill>
                <a:cs typeface="Koodak" pitchFamily="2" charset="-78"/>
              </a:rPr>
              <a:t>به حدی است که سازمان بين المللی استاندارد ، استاندارد ويژه ای را درمورد</a:t>
            </a:r>
            <a:r>
              <a:rPr lang="fa-IR" sz="1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نحوه مديريت و اجرای صحيح مراحل مميزی تدوين و منتشر کرده است</a:t>
            </a:r>
            <a:endParaRPr lang="en-US" sz="1200" b="1" dirty="0">
              <a:solidFill>
                <a:schemeClr val="accent2">
                  <a:lumMod val="50000"/>
                </a:schemeClr>
              </a:solidFill>
              <a:cs typeface="Koodak" pitchFamily="2" charset="-78"/>
            </a:endParaRPr>
          </a:p>
        </p:txBody>
      </p:sp>
      <p:sp>
        <p:nvSpPr>
          <p:cNvPr id="4" name="Slide Number Placeholder 3"/>
          <p:cNvSpPr>
            <a:spLocks noGrp="1"/>
          </p:cNvSpPr>
          <p:nvPr>
            <p:ph type="sldNum" sz="quarter" idx="10"/>
          </p:nvPr>
        </p:nvSpPr>
        <p:spPr/>
        <p:txBody>
          <a:bodyPr/>
          <a:lstStyle/>
          <a:p>
            <a:fld id="{6214921A-2EF9-4B67-A2F6-6529EAD9C3AC}" type="slidenum">
              <a:rPr lang="en-US" smtClean="0"/>
              <a:pPr/>
              <a:t>6</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algn="r" rtl="1"/>
            <a:r>
              <a:rPr lang="fa-IR" dirty="0" smtClean="0"/>
              <a:t>نبايد هميشه تصور شود که مسئول فنی کوتاهی کرده يا مقصر بوده و نبايد مميز فورا حالت تحکمی بگيرد .</a:t>
            </a:r>
          </a:p>
          <a:p>
            <a:pPr algn="r" rtl="1"/>
            <a:r>
              <a:rPr lang="fa-IR" dirty="0" smtClean="0"/>
              <a:t>برنامه اقدام اصلاحی بايد بازنگری شود شايد منطقی و عملی نبوده ، شايد منابع نبوده شايد مشکل با مطرح شدن درسطوح مديريتی بالاتر حل می شود شايد لازم است نحوه انجام اقدام اصلاحی تغيير کند .</a:t>
            </a:r>
          </a:p>
          <a:p>
            <a:pPr algn="r" rtl="1"/>
            <a:r>
              <a:rPr lang="fa-IR" dirty="0" smtClean="0"/>
              <a:t>اگر مسجل شد که کوتاهی ازآزمايشگاه بوده آن وقت مطابق آيين نامه رفتار می شود </a:t>
            </a:r>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0AEE04E-E354-4F0D-9E89-697BBE89AC23}" type="slidenum">
              <a:rPr lang="en-US" smtClean="0">
                <a:latin typeface="Arial" pitchFamily="34" charset="0"/>
                <a:cs typeface="Arial" pitchFamily="34" charset="0"/>
              </a:rPr>
              <a:pPr/>
              <a:t>17</a:t>
            </a:fld>
            <a:endParaRPr lang="en-US" smtClean="0">
              <a:latin typeface="Arial" pitchFamily="34" charset="0"/>
              <a:cs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43E5912A-D7D1-494B-A045-FE60BE25BC71}" type="slidenum">
              <a:rPr lang="fa-IR"/>
              <a:pPr/>
              <a:t>25</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214921A-2EF9-4B67-A2F6-6529EAD9C3AC}" type="slidenum">
              <a:rPr lang="en-US" smtClean="0"/>
              <a:pPr/>
              <a:t>30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r>
              <a:rPr lang="en-US"/>
              <a:t>2005</a:t>
            </a:r>
          </a:p>
        </p:txBody>
      </p:sp>
      <p:sp>
        <p:nvSpPr>
          <p:cNvPr id="29699"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t>Module 16: Professional Ethics</a:t>
            </a:r>
          </a:p>
        </p:txBody>
      </p:sp>
      <p:sp>
        <p:nvSpPr>
          <p:cNvPr id="2970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CE2BD7-A8F9-482B-9B1D-E21537094A51}" type="slidenum">
              <a:rPr lang="en-US"/>
              <a:pPr fontAlgn="base">
                <a:spcBef>
                  <a:spcPct val="0"/>
                </a:spcBef>
                <a:spcAft>
                  <a:spcPct val="0"/>
                </a:spcAft>
              </a:pPr>
              <a:t>35</a:t>
            </a:fld>
            <a:endParaRPr lang="en-US"/>
          </a:p>
        </p:txBody>
      </p:sp>
      <p:sp>
        <p:nvSpPr>
          <p:cNvPr id="29701" name="Rectangle 2"/>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p:spPr>
      </p:sp>
      <p:sp>
        <p:nvSpPr>
          <p:cNvPr id="29702" name="Rectangle 3"/>
          <p:cNvSpPr>
            <a:spLocks noGrp="1" noChangeArrowheads="1"/>
          </p:cNvSpPr>
          <p:nvPr>
            <p:ph type="body" idx="1"/>
          </p:nvPr>
        </p:nvSpPr>
        <p:spPr bwMode="auto">
          <a:xfrm>
            <a:off x="914400" y="4344988"/>
            <a:ext cx="5029200" cy="4113212"/>
          </a:xfrm>
          <a:noFill/>
        </p:spPr>
        <p:txBody>
          <a:bodyPr/>
          <a:lstStyle/>
          <a:p>
            <a:pPr>
              <a:spcBef>
                <a:spcPct val="0"/>
              </a:spcBef>
            </a:pPr>
            <a:r>
              <a:rPr lang="en-US" smtClean="0"/>
              <a:t>Definition from Churchill’s Medical Directory</a:t>
            </a:r>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r>
              <a:rPr lang="en-US"/>
              <a:t>2005</a:t>
            </a:r>
          </a:p>
        </p:txBody>
      </p:sp>
      <p:sp>
        <p:nvSpPr>
          <p:cNvPr id="30723"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t>Module 16: Professional Ethics</a:t>
            </a:r>
          </a:p>
        </p:txBody>
      </p:sp>
      <p:sp>
        <p:nvSpPr>
          <p:cNvPr id="3072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21A316B-F6BA-4FF0-86B0-A863C058598F}" type="slidenum">
              <a:rPr lang="en-US"/>
              <a:pPr fontAlgn="base">
                <a:spcBef>
                  <a:spcPct val="0"/>
                </a:spcBef>
                <a:spcAft>
                  <a:spcPct val="0"/>
                </a:spcAft>
              </a:pPr>
              <a:t>46</a:t>
            </a:fld>
            <a:endParaRPr lang="en-US"/>
          </a:p>
        </p:txBody>
      </p:sp>
      <p:sp>
        <p:nvSpPr>
          <p:cNvPr id="30725" name="Rectangle 2"/>
          <p:cNvSpPr>
            <a:spLocks noGrp="1" noRot="1" noChangeAspect="1" noChangeArrowheads="1" noTextEdit="1"/>
          </p:cNvSpPr>
          <p:nvPr>
            <p:ph type="sldImg"/>
          </p:nvPr>
        </p:nvSpPr>
        <p:spPr bwMode="auto">
          <a:xfrm>
            <a:off x="1141413" y="685800"/>
            <a:ext cx="4575175" cy="3430588"/>
          </a:xfrm>
          <a:noFill/>
          <a:ln>
            <a:solidFill>
              <a:srgbClr val="000000"/>
            </a:solidFill>
            <a:miter lim="800000"/>
            <a:headEnd/>
            <a:tailEnd/>
          </a:ln>
        </p:spPr>
      </p:sp>
      <p:sp>
        <p:nvSpPr>
          <p:cNvPr id="30726" name="Rectangle 3"/>
          <p:cNvSpPr>
            <a:spLocks noGrp="1" noChangeArrowheads="1"/>
          </p:cNvSpPr>
          <p:nvPr>
            <p:ph type="body" idx="1"/>
          </p:nvPr>
        </p:nvSpPr>
        <p:spPr bwMode="auto">
          <a:xfrm>
            <a:off x="914400" y="4344988"/>
            <a:ext cx="5029200" cy="4113212"/>
          </a:xfrm>
          <a:noFill/>
        </p:spPr>
        <p:txBody>
          <a:bodyPr/>
          <a:lstStyle/>
          <a:p>
            <a:pPr>
              <a:spcBef>
                <a:spcPct val="0"/>
              </a:spcBef>
            </a:pPr>
            <a:r>
              <a:rPr lang="en-US" smtClean="0"/>
              <a:t>In other words if we do not apply a code of ethics the patient will suffer</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r>
              <a:rPr lang="en-US"/>
              <a:t>2005</a:t>
            </a:r>
          </a:p>
        </p:txBody>
      </p:sp>
      <p:sp>
        <p:nvSpPr>
          <p:cNvPr id="31747"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t>Module 16: Professional Ethics</a:t>
            </a:r>
          </a:p>
        </p:txBody>
      </p:sp>
      <p:sp>
        <p:nvSpPr>
          <p:cNvPr id="3174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A8A819A-4B9B-434F-AC58-2FD0B026FFF9}" type="slidenum">
              <a:rPr lang="en-US"/>
              <a:pPr fontAlgn="base">
                <a:spcBef>
                  <a:spcPct val="0"/>
                </a:spcBef>
                <a:spcAft>
                  <a:spcPct val="0"/>
                </a:spcAft>
              </a:pPr>
              <a:t>47</a:t>
            </a:fld>
            <a:endParaRPr lang="en-US"/>
          </a:p>
        </p:txBody>
      </p:sp>
      <p:sp>
        <p:nvSpPr>
          <p:cNvPr id="3174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50" name="Rectangle 3"/>
          <p:cNvSpPr>
            <a:spLocks noGrp="1" noChangeArrowheads="1"/>
          </p:cNvSpPr>
          <p:nvPr>
            <p:ph type="body" idx="1"/>
          </p:nvPr>
        </p:nvSpPr>
        <p:spPr bwMode="auto">
          <a:noFill/>
        </p:spPr>
        <p:txBody>
          <a:bodyPr/>
          <a:lstStyle/>
          <a:p>
            <a:pPr>
              <a:spcBef>
                <a:spcPct val="0"/>
              </a:spcBef>
            </a:pPr>
            <a:endParaRPr lang="en-US" smtClean="0"/>
          </a:p>
          <a:p>
            <a:pPr>
              <a:spcBef>
                <a:spcPct val="0"/>
              </a:spcBef>
            </a:pPr>
            <a:endParaRPr lang="en-US" smtClean="0"/>
          </a:p>
          <a:p>
            <a:pPr>
              <a:spcBef>
                <a:spcPct val="0"/>
              </a:spcBef>
            </a:pPr>
            <a:r>
              <a:rPr lang="en-US" smtClean="0"/>
              <a:t> </a:t>
            </a:r>
          </a:p>
          <a:p>
            <a:pPr>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r>
              <a:rPr lang="en-US"/>
              <a:t>2005</a:t>
            </a:r>
          </a:p>
        </p:txBody>
      </p:sp>
      <p:sp>
        <p:nvSpPr>
          <p:cNvPr id="32771"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t>Module 16: Professional Ethics</a:t>
            </a:r>
          </a:p>
        </p:txBody>
      </p:sp>
      <p:sp>
        <p:nvSpPr>
          <p:cNvPr id="3277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035F1C1-0DEE-49D0-9807-801015957F6F}" type="slidenum">
              <a:rPr lang="en-US"/>
              <a:pPr fontAlgn="base">
                <a:spcBef>
                  <a:spcPct val="0"/>
                </a:spcBef>
                <a:spcAft>
                  <a:spcPct val="0"/>
                </a:spcAft>
              </a:pPr>
              <a:t>51</a:t>
            </a:fld>
            <a:endParaRPr lang="en-US"/>
          </a:p>
        </p:txBody>
      </p:sp>
      <p:sp>
        <p:nvSpPr>
          <p:cNvPr id="3277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4" name="Rectangle 3"/>
          <p:cNvSpPr>
            <a:spLocks noGrp="1" noChangeArrowheads="1"/>
          </p:cNvSpPr>
          <p:nvPr>
            <p:ph type="body" idx="1"/>
          </p:nvPr>
        </p:nvSpPr>
        <p:spPr bwMode="auto">
          <a:noFill/>
        </p:spPr>
        <p:txBody>
          <a:bodyPr/>
          <a:lstStyle/>
          <a:p>
            <a:pPr>
              <a:spcBef>
                <a:spcPct val="0"/>
              </a:spcBef>
            </a:pPr>
            <a:endParaRPr lang="fa-IR"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r>
              <a:rPr lang="en-US"/>
              <a:t>2005</a:t>
            </a:r>
          </a:p>
        </p:txBody>
      </p:sp>
      <p:sp>
        <p:nvSpPr>
          <p:cNvPr id="33795" name="Rectangle 6"/>
          <p:cNvSpPr>
            <a:spLocks noGrp="1" noChangeArrowheads="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smtClean="0"/>
              <a:t>Module 16: Professional Ethics</a:t>
            </a:r>
          </a:p>
        </p:txBody>
      </p:sp>
      <p:sp>
        <p:nvSpPr>
          <p:cNvPr id="3379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AE9BCE0-9DA1-418B-96CD-3CFC31A6BAFA}" type="slidenum">
              <a:rPr lang="en-US"/>
              <a:pPr fontAlgn="base">
                <a:spcBef>
                  <a:spcPct val="0"/>
                </a:spcBef>
                <a:spcAft>
                  <a:spcPct val="0"/>
                </a:spcAft>
              </a:pPr>
              <a:t>52</a:t>
            </a:fld>
            <a:endParaRPr lang="en-US"/>
          </a:p>
        </p:txBody>
      </p:sp>
      <p:sp>
        <p:nvSpPr>
          <p:cNvPr id="337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8" name="Rectangle 3"/>
          <p:cNvSpPr>
            <a:spLocks noGrp="1" noChangeArrowheads="1"/>
          </p:cNvSpPr>
          <p:nvPr>
            <p:ph type="body" idx="1"/>
          </p:nvPr>
        </p:nvSpPr>
        <p:spPr bwMode="auto">
          <a:noFill/>
        </p:spPr>
        <p:txBody>
          <a:bodyPr/>
          <a:lstStyle/>
          <a:p>
            <a:pPr>
              <a:spcBef>
                <a:spcPct val="0"/>
              </a:spcBef>
            </a:pPr>
            <a:r>
              <a:rPr lang="en-US" smtClean="0"/>
              <a:t>A </a:t>
            </a:r>
            <a:r>
              <a:rPr lang="en-US" b="1" smtClean="0"/>
              <a:t>Code of Ethics</a:t>
            </a:r>
            <a:r>
              <a:rPr lang="en-US" smtClean="0"/>
              <a:t> is an expression of basic values  - the principles and standards by which you should conduct yourself</a:t>
            </a:r>
          </a:p>
          <a:p>
            <a:pPr>
              <a:spcBef>
                <a:spcPct val="0"/>
              </a:spcBef>
            </a:pPr>
            <a:endParaRPr lang="en-US" smtClean="0"/>
          </a:p>
          <a:p>
            <a:pPr>
              <a:spcBef>
                <a:spcPct val="0"/>
              </a:spcBef>
            </a:pPr>
            <a:r>
              <a:rPr lang="en-US" smtClean="0"/>
              <a:t>A number of laboratory professional organizations have code of ethics, with common principles of conduct.  The next 2 slides highlight principles from IFBLS and ASCP </a:t>
            </a:r>
          </a:p>
          <a:p>
            <a:pPr>
              <a:spcBef>
                <a:spcPct val="0"/>
              </a:spcBef>
            </a:pPr>
            <a:endParaRPr lang="en-US" smtClean="0"/>
          </a:p>
          <a:p>
            <a:pPr>
              <a:spcBef>
                <a:spcPct val="0"/>
              </a:spcBef>
            </a:pPr>
            <a:r>
              <a:rPr lang="en-US" smtClean="0"/>
              <a:t>STATE each bulleted point.  ASK participants to feedback what the meaning is to ensure understanding.</a:t>
            </a:r>
          </a:p>
          <a:p>
            <a:pPr>
              <a:spcBef>
                <a:spcPct val="0"/>
              </a:spcBef>
            </a:pPr>
            <a:endParaRPr lang="en-US" smtClean="0"/>
          </a:p>
          <a:p>
            <a:pPr>
              <a:spcBef>
                <a:spcPct val="0"/>
              </a:spcBef>
            </a:pPr>
            <a:r>
              <a:rPr lang="en-US" smtClean="0"/>
              <a:t>Be accountable… - by that we mean that you have must take responsibility for everything you do…. be able to answer for your conduct conduct and moral obligations to choose to do right over wrong. </a:t>
            </a:r>
          </a:p>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74320" indent="-274320" algn="just" rtl="1" fontAlgn="auto">
              <a:lnSpc>
                <a:spcPts val="3200"/>
              </a:lnSpc>
              <a:spcAft>
                <a:spcPts val="0"/>
              </a:spcAft>
              <a:buFont typeface="Wingdings" pitchFamily="2" charset="2"/>
              <a:buNone/>
              <a:defRPr/>
            </a:pPr>
            <a:r>
              <a:rPr lang="fa-IR" sz="1200" dirty="0" smtClean="0"/>
              <a:t>يک برنامه سيستماتيک ، مشخص ومستند که بر اساس آن سازمان يا مجموعه ای را مورد ارزيابی قراردهيم شواهدعينی و مستدل بدست آوريم تا قضاوت کنيم که آن مجموعه تا چه حد مطابق با ضوابط و الزامات مورد توافق عمل می کند</a:t>
            </a:r>
          </a:p>
          <a:p>
            <a:pPr algn="just" rtl="1"/>
            <a:endParaRPr lang="en-US" dirty="0"/>
          </a:p>
        </p:txBody>
      </p:sp>
      <p:sp>
        <p:nvSpPr>
          <p:cNvPr id="4" name="Slide Number Placeholder 3"/>
          <p:cNvSpPr>
            <a:spLocks noGrp="1"/>
          </p:cNvSpPr>
          <p:nvPr>
            <p:ph type="sldNum" sz="quarter" idx="10"/>
          </p:nvPr>
        </p:nvSpPr>
        <p:spPr/>
        <p:txBody>
          <a:bodyPr/>
          <a:lstStyle/>
          <a:p>
            <a:fld id="{6214921A-2EF9-4B67-A2F6-6529EAD9C3AC}" type="slidenum">
              <a:rPr lang="en-US" smtClean="0"/>
              <a:pPr/>
              <a:t>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fa-IR" dirty="0" smtClean="0"/>
              <a:t>بر اساس اين استاندارد مراحل اصلی مميزی .......  </a:t>
            </a:r>
            <a:endParaRPr lang="en-US" dirty="0"/>
          </a:p>
        </p:txBody>
      </p:sp>
      <p:sp>
        <p:nvSpPr>
          <p:cNvPr id="4" name="Slide Number Placeholder 3"/>
          <p:cNvSpPr>
            <a:spLocks noGrp="1"/>
          </p:cNvSpPr>
          <p:nvPr>
            <p:ph type="sldNum" sz="quarter" idx="10"/>
          </p:nvPr>
        </p:nvSpPr>
        <p:spPr/>
        <p:txBody>
          <a:bodyPr/>
          <a:lstStyle/>
          <a:p>
            <a:fld id="{6214921A-2EF9-4B67-A2F6-6529EAD9C3AC}" type="slidenum">
              <a:rPr lang="en-US" smtClean="0"/>
              <a:pPr/>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buSzPct val="75000"/>
              <a:buFont typeface="Wingdings" pitchFamily="2" charset="2"/>
              <a:buChar char="ü"/>
            </a:pPr>
            <a:r>
              <a:rPr lang="fa-IR" sz="1200" dirty="0" smtClean="0"/>
              <a:t> برای اينکه مميزی به طور</a:t>
            </a:r>
            <a:r>
              <a:rPr lang="fa-IR" sz="1200" baseline="0" dirty="0" smtClean="0"/>
              <a:t> سيستماتيک و صحيح پيش برود </a:t>
            </a:r>
            <a:r>
              <a:rPr lang="fa-IR" sz="1200" dirty="0" smtClean="0"/>
              <a:t>دستورالعمل هايا استانداردهای مشخص </a:t>
            </a:r>
            <a:r>
              <a:rPr lang="en-US" sz="1200" dirty="0" smtClean="0"/>
              <a:t>-</a:t>
            </a:r>
            <a:r>
              <a:rPr lang="fa-IR" sz="1200" dirty="0" smtClean="0"/>
              <a:t>الزامات قانونی و مقررات کشوری</a:t>
            </a:r>
            <a:r>
              <a:rPr lang="en-US" sz="1200" dirty="0" smtClean="0"/>
              <a:t>- </a:t>
            </a:r>
            <a:r>
              <a:rPr lang="fa-IR" sz="1200" dirty="0" smtClean="0"/>
              <a:t>قراردادهای کاری</a:t>
            </a:r>
            <a:r>
              <a:rPr lang="en-US" sz="1200" dirty="0" smtClean="0"/>
              <a:t> </a:t>
            </a:r>
            <a:r>
              <a:rPr lang="fa-IR" sz="1200" dirty="0" smtClean="0"/>
              <a:t>.........</a:t>
            </a:r>
          </a:p>
        </p:txBody>
      </p:sp>
      <p:sp>
        <p:nvSpPr>
          <p:cNvPr id="4" name="Slide Number Placeholder 3"/>
          <p:cNvSpPr>
            <a:spLocks noGrp="1"/>
          </p:cNvSpPr>
          <p:nvPr>
            <p:ph type="sldNum" sz="quarter" idx="10"/>
          </p:nvPr>
        </p:nvSpPr>
        <p:spPr/>
        <p:txBody>
          <a:bodyPr/>
          <a:lstStyle/>
          <a:p>
            <a:fld id="{6214921A-2EF9-4B67-A2F6-6529EAD9C3AC}" type="slidenum">
              <a:rPr lang="en-US" smtClean="0"/>
              <a:pPr/>
              <a:t>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endParaRPr lang="en-US" dirty="0"/>
          </a:p>
        </p:txBody>
      </p:sp>
      <p:sp>
        <p:nvSpPr>
          <p:cNvPr id="4" name="Slide Number Placeholder 3"/>
          <p:cNvSpPr>
            <a:spLocks noGrp="1"/>
          </p:cNvSpPr>
          <p:nvPr>
            <p:ph type="sldNum" sz="quarter" idx="10"/>
          </p:nvPr>
        </p:nvSpPr>
        <p:spPr/>
        <p:txBody>
          <a:bodyPr/>
          <a:lstStyle/>
          <a:p>
            <a:fld id="{6214921A-2EF9-4B67-A2F6-6529EAD9C3AC}"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fa-IR" dirty="0" smtClean="0"/>
              <a:t>تمامی حواس پنجگانه مميز بايد درست و آگاهانه کار کند </a:t>
            </a:r>
            <a:endParaRPr lang="en-US" dirty="0"/>
          </a:p>
        </p:txBody>
      </p:sp>
      <p:sp>
        <p:nvSpPr>
          <p:cNvPr id="4" name="Slide Number Placeholder 3"/>
          <p:cNvSpPr>
            <a:spLocks noGrp="1"/>
          </p:cNvSpPr>
          <p:nvPr>
            <p:ph type="sldNum" sz="quarter" idx="10"/>
          </p:nvPr>
        </p:nvSpPr>
        <p:spPr/>
        <p:txBody>
          <a:bodyPr/>
          <a:lstStyle/>
          <a:p>
            <a:fld id="{6214921A-2EF9-4B67-A2F6-6529EAD9C3AC}"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rtl="1"/>
            <a:r>
              <a:rPr lang="fa-IR" dirty="0" smtClean="0"/>
              <a:t>قضاوت نهايی بايد سيستماتيک و هدفمند باشد (موارد عدم انطباق ممکنست در يکی از اين سه حوزه باشد) برای تامين اين هدف نياز به مميز با صلاحيت هست </a:t>
            </a:r>
            <a:endParaRPr lang="en-US" dirty="0"/>
          </a:p>
        </p:txBody>
      </p:sp>
      <p:sp>
        <p:nvSpPr>
          <p:cNvPr id="4" name="Slide Number Placeholder 3"/>
          <p:cNvSpPr>
            <a:spLocks noGrp="1"/>
          </p:cNvSpPr>
          <p:nvPr>
            <p:ph type="sldNum" sz="quarter" idx="10"/>
          </p:nvPr>
        </p:nvSpPr>
        <p:spPr/>
        <p:txBody>
          <a:bodyPr/>
          <a:lstStyle/>
          <a:p>
            <a:pPr>
              <a:defRPr/>
            </a:pPr>
            <a:fld id="{E72D26A9-97A8-44BE-B06B-66B80015C8B1}" type="slidenum">
              <a:rPr lang="en-US" smtClean="0"/>
              <a:pPr>
                <a:defRPr/>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lgn="r" rtl="1">
              <a:defRPr/>
            </a:pPr>
            <a:r>
              <a:rPr lang="fa-IR" sz="1050" dirty="0" smtClean="0"/>
              <a:t>نحوه مديريت موارد عدم انطباق شامل سيستم های کنترل برای شناسايی وبرنامه ريزی برای انجام اقدامات اصلاحی و پيشگيرانه و پی گيری موثر بودن اقدامات انجام شده يکی از بهترين نشانه های اجرای اثربخش سيستم کيفيت در يک مجموعه می باشد </a:t>
            </a:r>
            <a:endParaRPr lang="en-US" sz="1050" dirty="0"/>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A25D492-DAE5-4185-A052-A8AFDA8716D4}"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What to do first ??</a:t>
            </a:r>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0CECB62-7678-45DF-904A-3DB84A08667A}" type="slidenum">
              <a:rPr lang="en-US" smtClean="0">
                <a:latin typeface="Arial" pitchFamily="34" charset="0"/>
                <a:cs typeface="Arial" pitchFamily="34" charset="0"/>
              </a:rPr>
              <a:pPr/>
              <a:t>16</a:t>
            </a:fld>
            <a:endParaRPr lang="en-US"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1A00E4F-EC8E-48F4-9A52-B3F96E8BD642}" type="datetimeFigureOut">
              <a:rPr lang="en-US"/>
              <a:pPr>
                <a:defRPr/>
              </a:pPr>
              <a:t>2/15/2011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49A2B4F-5761-46A3-A5BC-35CFC7F58275}"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ECA7A5B-8E6B-4E78-A0DB-780AF9FD8923}" type="datetimeFigureOut">
              <a:rPr lang="en-US"/>
              <a:pPr>
                <a:defRPr/>
              </a:pPr>
              <a:t>2/15/2011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65F94BD-B447-4072-A7A2-FE78CBBF9AC9}"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845421A-4647-49DC-BE54-6F02FA22974A}" type="datetimeFigureOut">
              <a:rPr lang="en-US"/>
              <a:pPr>
                <a:defRPr/>
              </a:pPr>
              <a:t>2/15/2011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4B0964-5EFC-4C2F-8BF0-043569BA3FB7}"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E4EDE7-15E7-4199-ABE2-EA5704E50ADF}" type="datetimeFigureOut">
              <a:rPr lang="en-US"/>
              <a:pPr>
                <a:defRPr/>
              </a:pPr>
              <a:t>2/15/2011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FDEFEDF-AEE6-45A7-9FAD-579E9D61D2A6}"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2C2F2F3-E99D-48D2-9DEA-DA2F62B7C7D1}" type="datetimeFigureOut">
              <a:rPr lang="en-US"/>
              <a:pPr>
                <a:defRPr/>
              </a:pPr>
              <a:t>2/15/2011</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2907848-68F3-42EF-A305-356A5327FCC1}"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5BD4FAC4-880B-4835-8173-DB510C065F83}" type="datetimeFigureOut">
              <a:rPr lang="en-US"/>
              <a:pPr>
                <a:defRPr/>
              </a:pPr>
              <a:t>2/15/2011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DC5CDEB-74CE-406A-B71C-8F1B50D01765}"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BAFA1E1-F035-439F-8D44-3CFCF90D4348}" type="datetimeFigureOut">
              <a:rPr lang="en-US"/>
              <a:pPr>
                <a:defRPr/>
              </a:pPr>
              <a:t>2/15/2011</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4173638-EC83-49EC-9074-57916B30A75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43F1048-1A18-4E60-B150-DD3C7AB02060}" type="datetimeFigureOut">
              <a:rPr lang="en-US"/>
              <a:pPr>
                <a:defRPr/>
              </a:pPr>
              <a:t>2/15/2011</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AC2927A-0B29-430F-932D-15F11D46334D}"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67C0343-42B4-4EF7-A08F-30F10A295B77}" type="datetimeFigureOut">
              <a:rPr lang="en-US"/>
              <a:pPr>
                <a:defRPr/>
              </a:pPr>
              <a:t>2/15/2011</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EBD0C40-CCEF-43A6-A2E7-A1FDE37AB69F}"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9533E36-8AA2-4403-8A24-69FC4069A02F}" type="datetimeFigureOut">
              <a:rPr lang="en-US"/>
              <a:pPr>
                <a:defRPr/>
              </a:pPr>
              <a:t>2/15/2011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064C25A-E3A9-4236-AABC-CF0B7E0E555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3F5A0A1-6D74-4E8B-A291-1FF13F9E70C3}" type="datetimeFigureOut">
              <a:rPr lang="en-US"/>
              <a:pPr>
                <a:defRPr/>
              </a:pPr>
              <a:t>2/15/2011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04006D0-CBFF-45A0-B1AE-80F0B301873E}"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BDFE49F7-38D0-4943-B6D8-49373E97C24B}" type="datetimeFigureOut">
              <a:rPr lang="en-US"/>
              <a:pPr>
                <a:defRPr/>
              </a:pPr>
              <a:t>2/15/2011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4C6E0033-32B5-4607-9185-C506C56A3B87}" type="slidenum">
              <a:rPr lang="en-US"/>
              <a:pPr>
                <a:defRPr/>
              </a:pPr>
              <a:t>‹#›</a:t>
            </a:fld>
            <a:endParaRPr lang="en-US" dirty="0"/>
          </a:p>
        </p:txBody>
      </p:sp>
      <p:sp>
        <p:nvSpPr>
          <p:cNvPr id="7" name="Rectangle 6"/>
          <p:cNvSpPr/>
          <p:nvPr userDrawn="1"/>
        </p:nvSpPr>
        <p:spPr>
          <a:xfrm rot="5400000">
            <a:off x="-3086100" y="3314700"/>
            <a:ext cx="6934200" cy="304800"/>
          </a:xfrm>
          <a:prstGeom prst="rect">
            <a:avLst/>
          </a:prstGeom>
          <a:gradFill flip="none" rotWithShape="1">
            <a:gsLst>
              <a:gs pos="100000">
                <a:srgbClr val="FFFFFF"/>
              </a:gs>
              <a:gs pos="50000">
                <a:srgbClr val="FFFFFF">
                  <a:alpha val="10000"/>
                </a:srgbClr>
              </a:gs>
              <a:gs pos="100000">
                <a:srgbClr val="FFFFFF">
                  <a:alpha val="0"/>
                </a:srgbClr>
              </a:gs>
            </a:gsLst>
            <a:lin ang="0" scaled="1"/>
            <a:tileRect/>
          </a:gradFill>
          <a:ln>
            <a:noFill/>
          </a:ln>
          <a:effectLst>
            <a:innerShdw>
              <a:srgbClr val="FFFFFF"/>
            </a:innerShdw>
          </a:effectLst>
          <a:scene3d>
            <a:camera prst="orthographicFront"/>
            <a:lightRig rig="threePt" dir="t"/>
          </a:scene3d>
          <a:sp3d contourW="19050">
            <a:bevelT/>
            <a:bevelB/>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
        <p:nvSpPr>
          <p:cNvPr id="8" name="Rectangle 7"/>
          <p:cNvSpPr/>
          <p:nvPr userDrawn="1"/>
        </p:nvSpPr>
        <p:spPr>
          <a:xfrm rot="5400000">
            <a:off x="-2933700" y="3543300"/>
            <a:ext cx="6934200" cy="304800"/>
          </a:xfrm>
          <a:prstGeom prst="rect">
            <a:avLst/>
          </a:prstGeom>
          <a:gradFill flip="none" rotWithShape="1">
            <a:gsLst>
              <a:gs pos="100000">
                <a:srgbClr val="FFFFFF"/>
              </a:gs>
              <a:gs pos="50000">
                <a:srgbClr val="FFFFFF">
                  <a:alpha val="10000"/>
                </a:srgbClr>
              </a:gs>
              <a:gs pos="100000">
                <a:srgbClr val="FFFFFF">
                  <a:alpha val="0"/>
                </a:srgbClr>
              </a:gs>
            </a:gsLst>
            <a:lin ang="0" scaled="1"/>
            <a:tileRect/>
          </a:gradFill>
          <a:ln>
            <a:noFill/>
          </a:ln>
          <a:effectLst>
            <a:innerShdw blurRad="114300">
              <a:srgbClr val="FFFFFF"/>
            </a:innerShdw>
          </a:effectLst>
          <a:scene3d>
            <a:camera prst="orthographicFront"/>
            <a:lightRig rig="threePt" dir="t"/>
          </a:scene3d>
          <a:sp3d contourW="19050">
            <a:bevelT/>
            <a:bevelB/>
            <a:contourClr>
              <a:schemeClr val="accent6">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1"/>
            <a:ext cx="7772400" cy="2000250"/>
          </a:xfrm>
          <a:solidFill>
            <a:schemeClr val="accent2">
              <a:lumMod val="20000"/>
              <a:lumOff val="80000"/>
            </a:schemeClr>
          </a:solidFill>
        </p:spPr>
        <p:txBody>
          <a:bodyPr rtlCol="0">
            <a:normAutofit fontScale="90000"/>
          </a:bodyPr>
          <a:lstStyle/>
          <a:p>
            <a:pPr fontAlgn="auto">
              <a:spcAft>
                <a:spcPts val="0"/>
              </a:spcAft>
              <a:defRPr/>
            </a:pPr>
            <a:r>
              <a:rPr lang="en-US" b="1" dirty="0" smtClean="0">
                <a:solidFill>
                  <a:srgbClr val="FF0000"/>
                </a:solidFill>
              </a:rPr>
              <a:t> AUDITING, LABORATORY</a:t>
            </a:r>
            <a:br>
              <a:rPr lang="en-US" b="1" dirty="0" smtClean="0">
                <a:solidFill>
                  <a:srgbClr val="FF0000"/>
                </a:solidFill>
              </a:rPr>
            </a:br>
            <a:r>
              <a:rPr lang="fa-IR" b="1" dirty="0" smtClean="0">
                <a:solidFill>
                  <a:srgbClr val="FF0000"/>
                </a:solidFill>
              </a:rPr>
              <a:t>نکات مهم</a:t>
            </a:r>
            <a:r>
              <a:rPr lang="en-US" b="1" dirty="0" smtClean="0">
                <a:solidFill>
                  <a:srgbClr val="FF0000"/>
                </a:solidFill>
              </a:rPr>
              <a:t/>
            </a:r>
            <a:br>
              <a:rPr lang="en-US" b="1" dirty="0" smtClean="0">
                <a:solidFill>
                  <a:srgbClr val="FF0000"/>
                </a:solidFill>
              </a:rPr>
            </a:br>
            <a:r>
              <a:rPr lang="fa-IR" b="1" dirty="0" smtClean="0">
                <a:solidFill>
                  <a:srgbClr val="FF0000"/>
                </a:solidFill>
              </a:rPr>
              <a:t>در حوزه ممیزی و آزمایشگاه بالینی</a:t>
            </a:r>
            <a:endParaRPr lang="en-US" b="1" dirty="0">
              <a:solidFill>
                <a:srgbClr val="FF0000"/>
              </a:solidFill>
            </a:endParaRPr>
          </a:p>
        </p:txBody>
      </p:sp>
      <p:sp>
        <p:nvSpPr>
          <p:cNvPr id="3" name="Subtitle 2"/>
          <p:cNvSpPr>
            <a:spLocks noGrp="1"/>
          </p:cNvSpPr>
          <p:nvPr>
            <p:ph type="subTitle" idx="1"/>
          </p:nvPr>
        </p:nvSpPr>
        <p:spPr>
          <a:solidFill>
            <a:schemeClr val="accent3">
              <a:lumMod val="40000"/>
              <a:lumOff val="60000"/>
            </a:schemeClr>
          </a:solidFill>
        </p:spPr>
        <p:txBody>
          <a:bodyPr rtlCol="0">
            <a:normAutofit/>
          </a:bodyPr>
          <a:lstStyle/>
          <a:p>
            <a:pPr fontAlgn="auto">
              <a:spcAft>
                <a:spcPts val="0"/>
              </a:spcAft>
              <a:buFont typeface="Arial" pitchFamily="34" charset="0"/>
              <a:buNone/>
              <a:defRPr/>
            </a:pPr>
            <a:r>
              <a:rPr lang="fa-IR" sz="2400" b="1" dirty="0" smtClean="0">
                <a:solidFill>
                  <a:srgbClr val="00B050"/>
                </a:solidFill>
              </a:rPr>
              <a:t>دکتر مهرداد ونکی </a:t>
            </a:r>
          </a:p>
          <a:p>
            <a:pPr fontAlgn="auto">
              <a:spcAft>
                <a:spcPts val="0"/>
              </a:spcAft>
              <a:buFont typeface="Arial" pitchFamily="34" charset="0"/>
              <a:buNone/>
              <a:defRPr/>
            </a:pPr>
            <a:r>
              <a:rPr lang="fa-IR" sz="2400" b="1" dirty="0" smtClean="0">
                <a:solidFill>
                  <a:srgbClr val="00B050"/>
                </a:solidFill>
              </a:rPr>
              <a:t>مشاور و مدرس سیستم های مدیریت کیفیت </a:t>
            </a:r>
          </a:p>
          <a:p>
            <a:pPr fontAlgn="auto">
              <a:spcAft>
                <a:spcPts val="0"/>
              </a:spcAft>
              <a:buFont typeface="Arial" pitchFamily="34" charset="0"/>
              <a:buNone/>
              <a:defRPr/>
            </a:pPr>
            <a:r>
              <a:rPr lang="fa-IR" sz="2400" b="1" dirty="0" smtClean="0">
                <a:solidFill>
                  <a:srgbClr val="00B050"/>
                </a:solidFill>
              </a:rPr>
              <a:t>در حوزه آزمایشگاه های بالینی</a:t>
            </a:r>
            <a:endParaRPr lang="en-US" sz="2400" b="1" dirty="0">
              <a:solidFill>
                <a:srgbClr val="00B05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itle 1"/>
          <p:cNvSpPr>
            <a:spLocks noGrp="1"/>
          </p:cNvSpPr>
          <p:nvPr>
            <p:ph type="title"/>
          </p:nvPr>
        </p:nvSpPr>
        <p:spPr>
          <a:xfrm>
            <a:off x="914400" y="533400"/>
            <a:ext cx="7239000" cy="762000"/>
          </a:xfrm>
          <a:solidFill>
            <a:schemeClr val="accent2">
              <a:lumMod val="20000"/>
              <a:lumOff val="80000"/>
            </a:schemeClr>
          </a:solidFill>
        </p:spPr>
        <p:txBody>
          <a:bodyPr/>
          <a:lstStyle/>
          <a:p>
            <a:pPr fontAlgn="auto">
              <a:spcAft>
                <a:spcPts val="0"/>
              </a:spcAft>
              <a:defRPr/>
            </a:pPr>
            <a:r>
              <a:rPr lang="fa-IR" b="1" dirty="0" smtClean="0">
                <a:solidFill>
                  <a:srgbClr val="FF0000"/>
                </a:solidFill>
              </a:rPr>
              <a:t>مميزی بدون برنامه ريزی قبلی </a:t>
            </a:r>
            <a:endParaRPr lang="en-US" b="1" dirty="0" smtClean="0">
              <a:solidFill>
                <a:srgbClr val="FF0000"/>
              </a:solidFill>
            </a:endParaRPr>
          </a:p>
        </p:txBody>
      </p:sp>
      <p:sp>
        <p:nvSpPr>
          <p:cNvPr id="27651" name="Content Placeholder 2"/>
          <p:cNvSpPr>
            <a:spLocks noGrp="1"/>
          </p:cNvSpPr>
          <p:nvPr>
            <p:ph idx="1"/>
          </p:nvPr>
        </p:nvSpPr>
        <p:spPr>
          <a:xfrm>
            <a:off x="990600" y="1524000"/>
            <a:ext cx="7239000" cy="4846638"/>
          </a:xfrm>
        </p:spPr>
        <p:txBody>
          <a:bodyPr>
            <a:normAutofit fontScale="47500" lnSpcReduction="20000"/>
          </a:bodyPr>
          <a:lstStyle/>
          <a:p>
            <a:pPr algn="r">
              <a:lnSpc>
                <a:spcPct val="150000"/>
              </a:lnSpc>
              <a:buNone/>
            </a:pPr>
            <a:r>
              <a:rPr lang="fa-IR" sz="4200" b="1" dirty="0" smtClean="0"/>
              <a:t>تمرکز روی موضوعات سطحی و کم اهميت تر</a:t>
            </a:r>
          </a:p>
          <a:p>
            <a:pPr algn="r">
              <a:lnSpc>
                <a:spcPct val="150000"/>
              </a:lnSpc>
              <a:buNone/>
            </a:pPr>
            <a:r>
              <a:rPr lang="fa-IR" sz="4200" b="1" dirty="0" smtClean="0"/>
              <a:t>توجه به نکات مورد علاقه مميز يا نکاتی که بيشتربا آن آشنايی دارد </a:t>
            </a:r>
          </a:p>
          <a:p>
            <a:pPr algn="r">
              <a:lnSpc>
                <a:spcPct val="150000"/>
              </a:lnSpc>
              <a:buNone/>
            </a:pPr>
            <a:r>
              <a:rPr lang="fa-IR" sz="4200" b="1" dirty="0" smtClean="0"/>
              <a:t>پرداختن به حواشی ، بحث پيرامون مشکلات و درد دل ها</a:t>
            </a:r>
          </a:p>
          <a:p>
            <a:pPr algn="r">
              <a:lnSpc>
                <a:spcPct val="150000"/>
              </a:lnSpc>
              <a:buNone/>
            </a:pPr>
            <a:endParaRPr lang="fa-IR" sz="4200" b="1" dirty="0" smtClean="0"/>
          </a:p>
          <a:p>
            <a:pPr algn="ctr">
              <a:lnSpc>
                <a:spcPct val="150000"/>
              </a:lnSpc>
              <a:buNone/>
            </a:pPr>
            <a:r>
              <a:rPr lang="fa-IR" sz="6700" b="1" u="sng" dirty="0" smtClean="0">
                <a:solidFill>
                  <a:srgbClr val="00B050"/>
                </a:solidFill>
              </a:rPr>
              <a:t>اجرای يک مميزی مکانيکی </a:t>
            </a:r>
          </a:p>
          <a:p>
            <a:pPr>
              <a:lnSpc>
                <a:spcPct val="150000"/>
              </a:lnSpc>
            </a:pPr>
            <a:endParaRPr lang="fa-IR" dirty="0" smtClean="0"/>
          </a:p>
          <a:p>
            <a:pPr algn="ctr">
              <a:lnSpc>
                <a:spcPct val="150000"/>
              </a:lnSpc>
              <a:buNone/>
            </a:pPr>
            <a:endParaRPr lang="fa-IR" dirty="0" smtClean="0">
              <a:solidFill>
                <a:schemeClr val="accent5">
                  <a:lumMod val="75000"/>
                </a:schemeClr>
              </a:solidFill>
            </a:endParaRPr>
          </a:p>
          <a:p>
            <a:pPr algn="ctr">
              <a:lnSpc>
                <a:spcPct val="150000"/>
              </a:lnSpc>
              <a:buNone/>
            </a:pPr>
            <a:r>
              <a:rPr lang="fa-IR" sz="4500" b="1" dirty="0" smtClean="0">
                <a:solidFill>
                  <a:srgbClr val="FF0000"/>
                </a:solidFill>
              </a:rPr>
              <a:t>اتلاف وقت و منابع</a:t>
            </a:r>
          </a:p>
          <a:p>
            <a:pPr algn="ctr">
              <a:lnSpc>
                <a:spcPct val="150000"/>
              </a:lnSpc>
              <a:buNone/>
            </a:pPr>
            <a:r>
              <a:rPr lang="fa-IR" sz="4500" b="1" dirty="0" smtClean="0">
                <a:solidFill>
                  <a:srgbClr val="FF0000"/>
                </a:solidFill>
              </a:rPr>
              <a:t>عدم ارزيابی درست مجموعه</a:t>
            </a:r>
          </a:p>
          <a:p>
            <a:pPr algn="ctr">
              <a:lnSpc>
                <a:spcPct val="150000"/>
              </a:lnSpc>
              <a:buNone/>
            </a:pPr>
            <a:r>
              <a:rPr lang="fa-IR" sz="4500" b="1" dirty="0" smtClean="0">
                <a:solidFill>
                  <a:srgbClr val="FF0000"/>
                </a:solidFill>
              </a:rPr>
              <a:t>بی اعتمادی به اثربخش بودن مميزی</a:t>
            </a:r>
            <a:endParaRPr lang="en-US" sz="4400" b="1" dirty="0" smtClean="0">
              <a:solidFill>
                <a:srgbClr val="FF0000"/>
              </a:solidFill>
            </a:endParaRPr>
          </a:p>
        </p:txBody>
      </p:sp>
      <p:sp>
        <p:nvSpPr>
          <p:cNvPr id="4" name="Down Arrow 3"/>
          <p:cNvSpPr/>
          <p:nvPr/>
        </p:nvSpPr>
        <p:spPr>
          <a:xfrm>
            <a:off x="4419600" y="4114800"/>
            <a:ext cx="381000" cy="685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7651">
                                            <p:txEl>
                                              <p:pRg st="4" end="4"/>
                                            </p:txEl>
                                          </p:spTgt>
                                        </p:tgtEl>
                                        <p:attrNameLst>
                                          <p:attrName>style.visibility</p:attrName>
                                        </p:attrNameLst>
                                      </p:cBhvr>
                                      <p:to>
                                        <p:strVal val="visible"/>
                                      </p:to>
                                    </p:set>
                                    <p:anim calcmode="lin" valueType="num">
                                      <p:cBhvr additive="base">
                                        <p:cTn id="7" dur="500" fill="hold"/>
                                        <p:tgtEl>
                                          <p:spTgt spid="27651">
                                            <p:txEl>
                                              <p:pRg st="4" end="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651">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style.rotation</p:attrName>
                                        </p:attrNameLst>
                                      </p:cBhvr>
                                      <p:tavLst>
                                        <p:tav tm="0">
                                          <p:val>
                                            <p:fltVal val="720"/>
                                          </p:val>
                                        </p:tav>
                                        <p:tav tm="100000">
                                          <p:val>
                                            <p:fltVal val="0"/>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 calcmode="lin" valueType="num">
                                      <p:cBhvr>
                                        <p:cTn id="16" dur="500" fill="hold"/>
                                        <p:tgtEl>
                                          <p:spTgt spid="4"/>
                                        </p:tgtEl>
                                        <p:attrNameLst>
                                          <p:attrName>ppt_w</p:attrName>
                                        </p:attrNameLst>
                                      </p:cBhvr>
                                      <p:tavLst>
                                        <p:tav tm="0">
                                          <p:val>
                                            <p:fltVal val="0"/>
                                          </p:val>
                                        </p:tav>
                                        <p:tav tm="100000">
                                          <p:val>
                                            <p:strVal val="#ppt_w"/>
                                          </p:val>
                                        </p:tav>
                                      </p:tavLst>
                                    </p:anim>
                                  </p:childTnLst>
                                </p:cTn>
                              </p:par>
                              <p:par>
                                <p:cTn id="17" presetID="37" presetClass="entr" presetSubtype="0" fill="hold" nodeType="withEffect">
                                  <p:stCondLst>
                                    <p:cond delay="0"/>
                                  </p:stCondLst>
                                  <p:childTnLst>
                                    <p:set>
                                      <p:cBhvr>
                                        <p:cTn id="18" dur="1" fill="hold">
                                          <p:stCondLst>
                                            <p:cond delay="0"/>
                                          </p:stCondLst>
                                        </p:cTn>
                                        <p:tgtEl>
                                          <p:spTgt spid="27651">
                                            <p:txEl>
                                              <p:pRg st="7" end="7"/>
                                            </p:txEl>
                                          </p:spTgt>
                                        </p:tgtEl>
                                        <p:attrNameLst>
                                          <p:attrName>style.visibility</p:attrName>
                                        </p:attrNameLst>
                                      </p:cBhvr>
                                      <p:to>
                                        <p:strVal val="visible"/>
                                      </p:to>
                                    </p:set>
                                    <p:animEffect transition="in" filter="fade">
                                      <p:cBhvr>
                                        <p:cTn id="19" dur="1000"/>
                                        <p:tgtEl>
                                          <p:spTgt spid="27651">
                                            <p:txEl>
                                              <p:pRg st="7" end="7"/>
                                            </p:txEl>
                                          </p:spTgt>
                                        </p:tgtEl>
                                      </p:cBhvr>
                                    </p:animEffect>
                                    <p:anim calcmode="lin" valueType="num">
                                      <p:cBhvr>
                                        <p:cTn id="20" dur="1000" fill="hold"/>
                                        <p:tgtEl>
                                          <p:spTgt spid="27651">
                                            <p:txEl>
                                              <p:pRg st="7" end="7"/>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27651">
                                            <p:txEl>
                                              <p:pRg st="7" end="7"/>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7651">
                                            <p:txEl>
                                              <p:pRg st="7" end="7"/>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27651">
                                            <p:txEl>
                                              <p:pRg st="8" end="8"/>
                                            </p:txEl>
                                          </p:spTgt>
                                        </p:tgtEl>
                                        <p:attrNameLst>
                                          <p:attrName>style.visibility</p:attrName>
                                        </p:attrNameLst>
                                      </p:cBhvr>
                                      <p:to>
                                        <p:strVal val="visible"/>
                                      </p:to>
                                    </p:set>
                                    <p:animEffect transition="in" filter="fade">
                                      <p:cBhvr>
                                        <p:cTn id="25" dur="1000"/>
                                        <p:tgtEl>
                                          <p:spTgt spid="27651">
                                            <p:txEl>
                                              <p:pRg st="8" end="8"/>
                                            </p:txEl>
                                          </p:spTgt>
                                        </p:tgtEl>
                                      </p:cBhvr>
                                    </p:animEffect>
                                    <p:anim calcmode="lin" valueType="num">
                                      <p:cBhvr>
                                        <p:cTn id="26" dur="1000" fill="hold"/>
                                        <p:tgtEl>
                                          <p:spTgt spid="27651">
                                            <p:txEl>
                                              <p:pRg st="8" end="8"/>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27651">
                                            <p:txEl>
                                              <p:pRg st="8" end="8"/>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7651">
                                            <p:txEl>
                                              <p:pRg st="8" end="8"/>
                                            </p:txEl>
                                          </p:spTgt>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27651">
                                            <p:txEl>
                                              <p:pRg st="9" end="9"/>
                                            </p:txEl>
                                          </p:spTgt>
                                        </p:tgtEl>
                                        <p:attrNameLst>
                                          <p:attrName>style.visibility</p:attrName>
                                        </p:attrNameLst>
                                      </p:cBhvr>
                                      <p:to>
                                        <p:strVal val="visible"/>
                                      </p:to>
                                    </p:set>
                                    <p:animEffect transition="in" filter="fade">
                                      <p:cBhvr>
                                        <p:cTn id="31" dur="1000"/>
                                        <p:tgtEl>
                                          <p:spTgt spid="27651">
                                            <p:txEl>
                                              <p:pRg st="9" end="9"/>
                                            </p:txEl>
                                          </p:spTgt>
                                        </p:tgtEl>
                                      </p:cBhvr>
                                    </p:animEffect>
                                    <p:anim calcmode="lin" valueType="num">
                                      <p:cBhvr>
                                        <p:cTn id="32" dur="1000" fill="hold"/>
                                        <p:tgtEl>
                                          <p:spTgt spid="27651">
                                            <p:txEl>
                                              <p:pRg st="9" end="9"/>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27651">
                                            <p:txEl>
                                              <p:pRg st="9" end="9"/>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7651">
                                            <p:txEl>
                                              <p:pRg st="9" end="9"/>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r>
              <a:rPr lang="fa-IR" b="1" dirty="0" smtClean="0">
                <a:solidFill>
                  <a:srgbClr val="00B050"/>
                </a:solidFill>
              </a:rPr>
              <a:t>اداره ميدان مميزی</a:t>
            </a:r>
            <a:endParaRPr lang="en-US" b="1" dirty="0">
              <a:solidFill>
                <a:srgbClr val="00B050"/>
              </a:solidFill>
            </a:endParaRPr>
          </a:p>
        </p:txBody>
      </p:sp>
      <p:pic>
        <p:nvPicPr>
          <p:cNvPr id="4" name="Picture 13" descr="j0433934"/>
          <p:cNvPicPr>
            <a:picLocks noChangeAspect="1" noChangeArrowheads="1"/>
          </p:cNvPicPr>
          <p:nvPr/>
        </p:nvPicPr>
        <p:blipFill>
          <a:blip r:embed="rId3" cstate="print"/>
          <a:srcRect/>
          <a:stretch>
            <a:fillRect/>
          </a:stretch>
        </p:blipFill>
        <p:spPr bwMode="auto">
          <a:xfrm>
            <a:off x="2971800" y="1600200"/>
            <a:ext cx="4572000" cy="4724400"/>
          </a:xfrm>
          <a:prstGeom prst="rect">
            <a:avLst/>
          </a:prstGeom>
          <a:noFill/>
        </p:spPr>
      </p:pic>
      <p:sp>
        <p:nvSpPr>
          <p:cNvPr id="5" name="TextBox 4"/>
          <p:cNvSpPr txBox="1"/>
          <p:nvPr/>
        </p:nvSpPr>
        <p:spPr>
          <a:xfrm>
            <a:off x="6096000" y="1905000"/>
            <a:ext cx="3048000" cy="3416320"/>
          </a:xfrm>
          <a:prstGeom prst="rect">
            <a:avLst/>
          </a:prstGeom>
          <a:noFill/>
        </p:spPr>
        <p:txBody>
          <a:bodyPr wrap="square" rtlCol="0">
            <a:spAutoFit/>
          </a:bodyPr>
          <a:lstStyle/>
          <a:p>
            <a:pPr algn="ctr" rtl="1"/>
            <a:r>
              <a:rPr lang="fa-IR" sz="2400" b="1" u="sng" dirty="0" smtClean="0">
                <a:cs typeface="Kamran" pitchFamily="2" charset="-78"/>
              </a:rPr>
              <a:t>مميز</a:t>
            </a:r>
          </a:p>
          <a:p>
            <a:pPr algn="r" rtl="1">
              <a:buFont typeface="Arial" pitchFamily="34" charset="0"/>
              <a:buChar char="•"/>
            </a:pPr>
            <a:r>
              <a:rPr lang="fa-IR" sz="2400" b="1" dirty="0" smtClean="0">
                <a:cs typeface="Kamran" pitchFamily="2" charset="-78"/>
              </a:rPr>
              <a:t>طبع و سرشت وخلق وخو </a:t>
            </a:r>
          </a:p>
          <a:p>
            <a:pPr algn="r" rtl="1">
              <a:buFont typeface="Arial" pitchFamily="34" charset="0"/>
              <a:buChar char="•"/>
            </a:pPr>
            <a:r>
              <a:rPr lang="fa-IR" sz="2400" b="1" dirty="0" smtClean="0">
                <a:cs typeface="Kamran" pitchFamily="2" charset="-78"/>
              </a:rPr>
              <a:t>رفتار، کردار و سلوک فردی</a:t>
            </a:r>
          </a:p>
          <a:p>
            <a:pPr algn="r" rtl="1">
              <a:buFont typeface="Arial" pitchFamily="34" charset="0"/>
              <a:buChar char="•"/>
            </a:pPr>
            <a:r>
              <a:rPr lang="fa-IR" sz="2400" b="1" dirty="0" smtClean="0">
                <a:cs typeface="Kamran" pitchFamily="2" charset="-78"/>
              </a:rPr>
              <a:t>قضاوتهای شخصی</a:t>
            </a:r>
          </a:p>
          <a:p>
            <a:pPr algn="r" rtl="1">
              <a:buFont typeface="Arial" pitchFamily="34" charset="0"/>
              <a:buChar char="•"/>
            </a:pPr>
            <a:r>
              <a:rPr lang="fa-IR" sz="2400" b="1" dirty="0" smtClean="0">
                <a:cs typeface="Kamran" pitchFamily="2" charset="-78"/>
              </a:rPr>
              <a:t>تجربيات قبلی</a:t>
            </a:r>
          </a:p>
          <a:p>
            <a:pPr algn="r" rtl="1">
              <a:buFont typeface="Arial" pitchFamily="34" charset="0"/>
              <a:buChar char="•"/>
            </a:pPr>
            <a:r>
              <a:rPr lang="fa-IR" sz="2400" b="1" dirty="0" smtClean="0">
                <a:cs typeface="Kamran" pitchFamily="2" charset="-78"/>
              </a:rPr>
              <a:t>شيوه مميزی</a:t>
            </a:r>
          </a:p>
          <a:p>
            <a:pPr algn="r" rtl="1"/>
            <a:r>
              <a:rPr lang="fa-IR" sz="2400" b="1" dirty="0" smtClean="0">
                <a:cs typeface="Kamran" pitchFamily="2" charset="-78"/>
              </a:rPr>
              <a:t>   .........</a:t>
            </a:r>
          </a:p>
          <a:p>
            <a:pPr algn="r" rtl="1">
              <a:buFont typeface="Arial" pitchFamily="34" charset="0"/>
              <a:buChar char="•"/>
            </a:pPr>
            <a:endParaRPr lang="fa-IR" sz="2400" b="1" dirty="0" smtClean="0">
              <a:cs typeface="Kamran" pitchFamily="2" charset="-78"/>
            </a:endParaRPr>
          </a:p>
          <a:p>
            <a:pPr algn="r" rtl="1"/>
            <a:endParaRPr lang="en-US" sz="2400" b="1" dirty="0">
              <a:cs typeface="Kamran" pitchFamily="2" charset="-78"/>
            </a:endParaRPr>
          </a:p>
        </p:txBody>
      </p:sp>
      <p:sp>
        <p:nvSpPr>
          <p:cNvPr id="7" name="TextBox 6"/>
          <p:cNvSpPr txBox="1"/>
          <p:nvPr/>
        </p:nvSpPr>
        <p:spPr>
          <a:xfrm>
            <a:off x="0" y="1981200"/>
            <a:ext cx="3048000" cy="3785652"/>
          </a:xfrm>
          <a:prstGeom prst="rect">
            <a:avLst/>
          </a:prstGeom>
          <a:noFill/>
        </p:spPr>
        <p:txBody>
          <a:bodyPr wrap="square" rtlCol="0">
            <a:spAutoFit/>
          </a:bodyPr>
          <a:lstStyle/>
          <a:p>
            <a:pPr algn="ctr" rtl="1"/>
            <a:r>
              <a:rPr lang="fa-IR" sz="2400" b="1" u="sng" dirty="0" smtClean="0">
                <a:cs typeface="Kamran" pitchFamily="2" charset="-78"/>
              </a:rPr>
              <a:t>مميزی شونده</a:t>
            </a:r>
          </a:p>
          <a:p>
            <a:pPr algn="r" rtl="1">
              <a:buFont typeface="Arial" pitchFamily="34" charset="0"/>
              <a:buChar char="•"/>
            </a:pPr>
            <a:r>
              <a:rPr lang="fa-IR" sz="2400" b="1" dirty="0" smtClean="0">
                <a:cs typeface="Kamran" pitchFamily="2" charset="-78"/>
              </a:rPr>
              <a:t>فرهنگ و ويژگی های شخصيتی</a:t>
            </a:r>
          </a:p>
          <a:p>
            <a:pPr algn="r" rtl="1">
              <a:buFont typeface="Arial" pitchFamily="34" charset="0"/>
              <a:buChar char="•"/>
            </a:pPr>
            <a:r>
              <a:rPr lang="fa-IR" sz="2400" b="1" dirty="0" smtClean="0">
                <a:cs typeface="Kamran" pitchFamily="2" charset="-78"/>
              </a:rPr>
              <a:t>عکس العمل های فردی</a:t>
            </a:r>
          </a:p>
          <a:p>
            <a:pPr algn="r" rtl="1">
              <a:buFont typeface="Arial" pitchFamily="34" charset="0"/>
              <a:buChar char="•"/>
            </a:pPr>
            <a:r>
              <a:rPr lang="fa-IR" sz="2400" b="1" dirty="0" smtClean="0">
                <a:cs typeface="Kamran" pitchFamily="2" charset="-78"/>
              </a:rPr>
              <a:t>نارضايتی و اکراه</a:t>
            </a:r>
          </a:p>
          <a:p>
            <a:pPr algn="r" rtl="1">
              <a:buFont typeface="Arial" pitchFamily="34" charset="0"/>
              <a:buChar char="•"/>
            </a:pPr>
            <a:r>
              <a:rPr lang="fa-IR" sz="2400" b="1" dirty="0" smtClean="0">
                <a:cs typeface="Kamran" pitchFamily="2" charset="-78"/>
              </a:rPr>
              <a:t>عصبانيت و تنفر</a:t>
            </a:r>
          </a:p>
          <a:p>
            <a:pPr algn="r" rtl="1">
              <a:buFont typeface="Arial" pitchFamily="34" charset="0"/>
              <a:buChar char="•"/>
            </a:pPr>
            <a:r>
              <a:rPr lang="fa-IR" sz="2400" b="1" dirty="0" smtClean="0">
                <a:cs typeface="Kamran" pitchFamily="2" charset="-78"/>
              </a:rPr>
              <a:t>ترس و اضطراب</a:t>
            </a:r>
          </a:p>
          <a:p>
            <a:pPr algn="r" rtl="1">
              <a:buFont typeface="Arial" pitchFamily="34" charset="0"/>
              <a:buChar char="•"/>
            </a:pPr>
            <a:r>
              <a:rPr lang="fa-IR" sz="2400" b="1" dirty="0" smtClean="0">
                <a:cs typeface="Kamran" pitchFamily="2" charset="-78"/>
              </a:rPr>
              <a:t>مخالفت و برخورد تدافعی</a:t>
            </a:r>
          </a:p>
          <a:p>
            <a:pPr algn="r" rtl="1">
              <a:buFont typeface="Arial" pitchFamily="34" charset="0"/>
              <a:buChar char="•"/>
            </a:pPr>
            <a:r>
              <a:rPr lang="fa-IR" sz="2400" b="1" dirty="0" smtClean="0">
                <a:cs typeface="Kamran" pitchFamily="2" charset="-78"/>
              </a:rPr>
              <a:t>.........</a:t>
            </a:r>
          </a:p>
          <a:p>
            <a:pPr algn="r" rtl="1">
              <a:buFont typeface="Arial" pitchFamily="34" charset="0"/>
              <a:buChar char="•"/>
            </a:pPr>
            <a:endParaRPr lang="fa-IR" sz="2400" b="1" dirty="0" smtClean="0">
              <a:cs typeface="Kamran" pitchFamily="2" charset="-78"/>
            </a:endParaRPr>
          </a:p>
          <a:p>
            <a:pPr algn="r" rtl="1"/>
            <a:endParaRPr lang="en-US" sz="2400" b="1" dirty="0">
              <a:cs typeface="Kamran"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ppt_w</p:attrName>
                                        </p:attrNameLst>
                                      </p:cBhvr>
                                      <p:tavLst>
                                        <p:tav tm="0">
                                          <p:val>
                                            <p:fltVal val="0"/>
                                          </p:val>
                                        </p:tav>
                                        <p:tav tm="100000">
                                          <p:val>
                                            <p:strVal val="#ppt_w"/>
                                          </p:val>
                                        </p:tav>
                                      </p:tavLst>
                                    </p:anim>
                                    <p:anim calcmode="lin" valueType="num">
                                      <p:cBhvr>
                                        <p:cTn id="10"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ppt_w/2"/>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r>
              <a:rPr lang="fa-IR" b="1" dirty="0" smtClean="0">
                <a:solidFill>
                  <a:srgbClr val="00B050"/>
                </a:solidFill>
              </a:rPr>
              <a:t>اداره ميدان مميزی</a:t>
            </a:r>
            <a:endParaRPr lang="en-US" b="1" dirty="0">
              <a:solidFill>
                <a:srgbClr val="00B050"/>
              </a:solidFill>
            </a:endParaRPr>
          </a:p>
        </p:txBody>
      </p:sp>
      <p:sp>
        <p:nvSpPr>
          <p:cNvPr id="3" name="Content Placeholder 2"/>
          <p:cNvSpPr>
            <a:spLocks noGrp="1"/>
          </p:cNvSpPr>
          <p:nvPr>
            <p:ph idx="1"/>
          </p:nvPr>
        </p:nvSpPr>
        <p:spPr>
          <a:xfrm>
            <a:off x="533400" y="1371600"/>
            <a:ext cx="8229600" cy="5050536"/>
          </a:xfrm>
        </p:spPr>
        <p:txBody>
          <a:bodyPr>
            <a:normAutofit fontScale="77500" lnSpcReduction="20000"/>
          </a:bodyPr>
          <a:lstStyle/>
          <a:p>
            <a:pPr marL="0" indent="0" algn="ctr">
              <a:lnSpc>
                <a:spcPct val="120000"/>
              </a:lnSpc>
              <a:spcBef>
                <a:spcPts val="0"/>
              </a:spcBef>
              <a:buClrTx/>
              <a:buNone/>
              <a:defRPr/>
            </a:pPr>
            <a:r>
              <a:rPr lang="fa-IR" sz="2400" dirty="0" smtClean="0">
                <a:solidFill>
                  <a:srgbClr val="3F797D"/>
                </a:solidFill>
              </a:rPr>
              <a:t> </a:t>
            </a:r>
            <a:r>
              <a:rPr lang="fa-IR" sz="2600" b="1" dirty="0" smtClean="0">
                <a:solidFill>
                  <a:srgbClr val="C00000"/>
                </a:solidFill>
              </a:rPr>
              <a:t>کليدموفقيت برای مديريت صحيح مميزی </a:t>
            </a:r>
          </a:p>
          <a:p>
            <a:pPr marL="0" indent="0" algn="ctr">
              <a:lnSpc>
                <a:spcPct val="120000"/>
              </a:lnSpc>
              <a:spcBef>
                <a:spcPts val="0"/>
              </a:spcBef>
              <a:buClrTx/>
              <a:buNone/>
              <a:defRPr/>
            </a:pPr>
            <a:r>
              <a:rPr lang="fa-IR" sz="2600" b="1" dirty="0" smtClean="0">
                <a:solidFill>
                  <a:srgbClr val="C00000"/>
                </a:solidFill>
              </a:rPr>
              <a:t>بازکردن کانال ارتباطی و بعبارتی برقراری ارتباط انسانی است </a:t>
            </a:r>
          </a:p>
          <a:p>
            <a:pPr marL="0" indent="0" algn="ctr">
              <a:lnSpc>
                <a:spcPct val="120000"/>
              </a:lnSpc>
              <a:spcBef>
                <a:spcPts val="0"/>
              </a:spcBef>
              <a:buClrTx/>
              <a:buNone/>
              <a:defRPr/>
            </a:pPr>
            <a:r>
              <a:rPr lang="fa-IR" sz="2600" b="1" dirty="0" smtClean="0">
                <a:solidFill>
                  <a:srgbClr val="C00000"/>
                </a:solidFill>
              </a:rPr>
              <a:t>شامل </a:t>
            </a:r>
            <a:r>
              <a:rPr lang="fa-IR" sz="2600" b="1" u="sng" dirty="0" smtClean="0">
                <a:solidFill>
                  <a:srgbClr val="C00000"/>
                </a:solidFill>
              </a:rPr>
              <a:t>ارتباطات کلامی و غيرکلامی</a:t>
            </a:r>
          </a:p>
          <a:p>
            <a:pPr marL="0" indent="0">
              <a:spcBef>
                <a:spcPts val="0"/>
              </a:spcBef>
              <a:buClrTx/>
              <a:buFont typeface="Wingdings" pitchFamily="2" charset="2"/>
              <a:buChar char="ü"/>
              <a:defRPr/>
            </a:pPr>
            <a:endParaRPr lang="fa-IR" sz="2400" dirty="0" smtClean="0">
              <a:solidFill>
                <a:srgbClr val="3F797D"/>
              </a:solidFill>
            </a:endParaRPr>
          </a:p>
          <a:p>
            <a:pPr marL="0" indent="0" algn="r">
              <a:spcBef>
                <a:spcPts val="0"/>
              </a:spcBef>
              <a:buClrTx/>
              <a:buNone/>
              <a:defRPr/>
            </a:pPr>
            <a:r>
              <a:rPr lang="fa-IR" sz="2400" dirty="0" smtClean="0">
                <a:solidFill>
                  <a:srgbClr val="3F797D"/>
                </a:solidFill>
              </a:rPr>
              <a:t> </a:t>
            </a:r>
            <a:r>
              <a:rPr lang="fa-IR" sz="2400" b="1" dirty="0" smtClean="0">
                <a:solidFill>
                  <a:srgbClr val="3F797D"/>
                </a:solidFill>
              </a:rPr>
              <a:t>رفتار غيردوستانه تعبير به سوء نيت و غرض ورزی ، رفتار زيادی دوستانه تصور اينکه </a:t>
            </a:r>
            <a:r>
              <a:rPr lang="fa-IR" sz="2400" b="1" dirty="0" smtClean="0">
                <a:solidFill>
                  <a:srgbClr val="C00000"/>
                </a:solidFill>
              </a:rPr>
              <a:t>مميزی زياد جدی نيست</a:t>
            </a:r>
          </a:p>
          <a:p>
            <a:pPr marL="0" indent="0" algn="r">
              <a:spcBef>
                <a:spcPts val="0"/>
              </a:spcBef>
              <a:buClrTx/>
              <a:buNone/>
              <a:defRPr/>
            </a:pPr>
            <a:r>
              <a:rPr lang="fa-IR" sz="2400" b="1" dirty="0" smtClean="0">
                <a:solidFill>
                  <a:srgbClr val="3F797D"/>
                </a:solidFill>
              </a:rPr>
              <a:t>      </a:t>
            </a:r>
          </a:p>
          <a:p>
            <a:pPr marL="0" indent="0" algn="r">
              <a:spcBef>
                <a:spcPts val="0"/>
              </a:spcBef>
              <a:buClrTx/>
              <a:buNone/>
              <a:defRPr/>
            </a:pPr>
            <a:r>
              <a:rPr lang="fa-IR" sz="2400" b="1" dirty="0" smtClean="0">
                <a:solidFill>
                  <a:srgbClr val="3F797D"/>
                </a:solidFill>
              </a:rPr>
              <a:t> مميز بايد رويکرد مثبت و </a:t>
            </a:r>
            <a:r>
              <a:rPr lang="fa-IR" sz="2400" b="1" dirty="0" smtClean="0">
                <a:solidFill>
                  <a:srgbClr val="C00000"/>
                </a:solidFill>
              </a:rPr>
              <a:t>رفتار محترمانه </a:t>
            </a:r>
            <a:r>
              <a:rPr lang="fa-IR" sz="2400" b="1" dirty="0" smtClean="0">
                <a:solidFill>
                  <a:srgbClr val="3F797D"/>
                </a:solidFill>
              </a:rPr>
              <a:t>ولی </a:t>
            </a:r>
            <a:r>
              <a:rPr lang="fa-IR" sz="2400" b="1" dirty="0" smtClean="0">
                <a:solidFill>
                  <a:srgbClr val="C00000"/>
                </a:solidFill>
              </a:rPr>
              <a:t>قاطع  وجدی </a:t>
            </a:r>
            <a:r>
              <a:rPr lang="fa-IR" sz="2400" b="1" dirty="0" smtClean="0">
                <a:solidFill>
                  <a:srgbClr val="3F797D"/>
                </a:solidFill>
              </a:rPr>
              <a:t>داشته باشد </a:t>
            </a:r>
          </a:p>
          <a:p>
            <a:pPr marL="0" indent="0" algn="r">
              <a:spcBef>
                <a:spcPts val="0"/>
              </a:spcBef>
              <a:buClrTx/>
              <a:buNone/>
              <a:defRPr/>
            </a:pPr>
            <a:r>
              <a:rPr lang="fa-IR" sz="2400" b="1" dirty="0" smtClean="0">
                <a:solidFill>
                  <a:srgbClr val="3F797D"/>
                </a:solidFill>
              </a:rPr>
              <a:t>    و نشان بدهد حرفه ای عمل می کند و همه جوانب را در نظر و تحت کنترل دارد</a:t>
            </a:r>
          </a:p>
          <a:p>
            <a:pPr marL="0" indent="0" algn="r">
              <a:spcBef>
                <a:spcPts val="0"/>
              </a:spcBef>
              <a:buClrTx/>
              <a:buNone/>
              <a:defRPr/>
            </a:pPr>
            <a:endParaRPr lang="fa-IR" sz="2400" b="1" dirty="0" smtClean="0">
              <a:solidFill>
                <a:srgbClr val="3F797D"/>
              </a:solidFill>
            </a:endParaRPr>
          </a:p>
          <a:p>
            <a:pPr marL="0" indent="0" algn="r">
              <a:spcBef>
                <a:spcPts val="0"/>
              </a:spcBef>
              <a:buClrTx/>
              <a:buNone/>
              <a:defRPr/>
            </a:pPr>
            <a:r>
              <a:rPr lang="fa-IR" sz="2400" b="1" dirty="0" smtClean="0">
                <a:solidFill>
                  <a:srgbClr val="3F797D"/>
                </a:solidFill>
              </a:rPr>
              <a:t> حين مميزی شرايط سختی ممکن است پيش بيايد مثلا مميزی شونده ای که اصلا حرف نمی زند يا خيلی زياد حرف می زند ،مميزی شونده ای که برخورد تهاجمی داردو مرتبا بحث می کند.  يامميزی شونده که می خواهد اتلاف وقت نموده و مميزی رامنحرف کند ، مميز را درگير مشکلات داخلی آزمايشگاه کند ، </a:t>
            </a:r>
          </a:p>
          <a:p>
            <a:pPr marL="0" indent="0" algn="r">
              <a:spcBef>
                <a:spcPts val="0"/>
              </a:spcBef>
              <a:buClrTx/>
              <a:buNone/>
              <a:defRPr/>
            </a:pPr>
            <a:r>
              <a:rPr lang="fa-IR" sz="2400" b="1" dirty="0" smtClean="0">
                <a:solidFill>
                  <a:srgbClr val="3F797D"/>
                </a:solidFill>
              </a:rPr>
              <a:t>ازهرکس سوال می کنيد فقط يک نفر جواب می دهد يا مميزی شونده ای که متوجه سوالات شما نمی شود و......</a:t>
            </a:r>
          </a:p>
          <a:p>
            <a:pPr marL="0" indent="0">
              <a:spcBef>
                <a:spcPts val="0"/>
              </a:spcBef>
              <a:buClrTx/>
              <a:buFont typeface="Wingdings" pitchFamily="2" charset="2"/>
              <a:buChar char="ü"/>
              <a:defRPr/>
            </a:pPr>
            <a:endParaRPr lang="fa-IR" sz="2400" dirty="0" smtClean="0">
              <a:solidFill>
                <a:srgbClr val="3F797D"/>
              </a:solidFill>
            </a:endParaRPr>
          </a:p>
          <a:p>
            <a:pPr marL="0" lvl="1" indent="0" algn="ctr">
              <a:spcBef>
                <a:spcPts val="0"/>
              </a:spcBef>
              <a:buClrTx/>
              <a:buNone/>
              <a:defRPr/>
            </a:pPr>
            <a:r>
              <a:rPr lang="fa-IR" sz="3100" b="1" dirty="0" smtClean="0">
                <a:solidFill>
                  <a:srgbClr val="C00000"/>
                </a:solidFill>
              </a:rPr>
              <a:t> لازمست يک رفتار متعادل ديپلماتيک برای کشف شواهد عينی در پيش بگيريم</a:t>
            </a:r>
          </a:p>
          <a:p>
            <a:pPr>
              <a:buFont typeface="Wingdings" pitchFamily="2" charset="2"/>
              <a:buChar char="ü"/>
            </a:pPr>
            <a:endParaRPr lang="en-US" sz="2400" dirty="0">
              <a:solidFill>
                <a:srgbClr val="3F797D"/>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 calcmode="lin" valueType="num">
                                      <p:cBhvr additive="base">
                                        <p:cTn id="3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 calcmode="lin" valueType="num">
                                      <p:cBhvr additive="base">
                                        <p:cTn id="4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 calcmode="lin" valueType="num">
                                      <p:cBhvr additive="base">
                                        <p:cTn id="5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1752" y="1600200"/>
            <a:ext cx="8461248" cy="4340352"/>
          </a:xfrm>
        </p:spPr>
        <p:txBody>
          <a:bodyPr>
            <a:normAutofit/>
          </a:bodyPr>
          <a:lstStyle/>
          <a:p>
            <a:pPr algn="ctr">
              <a:buNone/>
            </a:pPr>
            <a:endParaRPr lang="fa-IR" dirty="0" smtClean="0"/>
          </a:p>
          <a:p>
            <a:pPr algn="ctr">
              <a:buNone/>
            </a:pPr>
            <a:r>
              <a:rPr lang="en-US" sz="3000" b="1" dirty="0" smtClean="0"/>
              <a:t>Intent</a:t>
            </a:r>
          </a:p>
          <a:p>
            <a:pPr algn="ctr">
              <a:buNone/>
            </a:pPr>
            <a:endParaRPr lang="en-US" sz="3000" b="1" dirty="0" smtClean="0"/>
          </a:p>
          <a:p>
            <a:pPr algn="ctr">
              <a:buNone/>
            </a:pPr>
            <a:r>
              <a:rPr lang="en-US" sz="3000" b="1" dirty="0" smtClean="0"/>
              <a:t>Implementation </a:t>
            </a:r>
          </a:p>
          <a:p>
            <a:pPr algn="ctr">
              <a:buNone/>
            </a:pPr>
            <a:endParaRPr lang="en-US" sz="3000" b="1" dirty="0" smtClean="0"/>
          </a:p>
          <a:p>
            <a:pPr algn="ctr">
              <a:buNone/>
            </a:pPr>
            <a:r>
              <a:rPr lang="en-US" sz="3000" b="1" dirty="0" smtClean="0"/>
              <a:t>Effectiveness</a:t>
            </a:r>
            <a:endParaRPr lang="en-US" sz="3000" b="1" dirty="0"/>
          </a:p>
        </p:txBody>
      </p:sp>
      <p:sp>
        <p:nvSpPr>
          <p:cNvPr id="4" name="Title 1"/>
          <p:cNvSpPr txBox="1">
            <a:spLocks/>
          </p:cNvSpPr>
          <p:nvPr/>
        </p:nvSpPr>
        <p:spPr>
          <a:xfrm>
            <a:off x="685800" y="609600"/>
            <a:ext cx="7239000" cy="990600"/>
          </a:xfrm>
          <a:prstGeom prst="rect">
            <a:avLst/>
          </a:prstGeom>
          <a:solidFill>
            <a:srgbClr val="3A3D4C"/>
          </a:solidFill>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3800" b="0" i="0" u="none" strike="noStrike" kern="1200" cap="none" spc="0" normalizeH="0" baseline="0" noProof="0" smtClean="0">
                <a:ln>
                  <a:noFill/>
                </a:ln>
                <a:solidFill>
                  <a:schemeClr val="bg1"/>
                </a:solidFill>
                <a:effectLst/>
                <a:uLnTx/>
                <a:uFillTx/>
                <a:latin typeface="+mj-lt"/>
                <a:ea typeface="+mj-ea"/>
                <a:cs typeface="Koodak" pitchFamily="2" charset="-78"/>
              </a:rPr>
              <a:t>قضاوت نهايی يافته های مميزی</a:t>
            </a:r>
            <a:endParaRPr kumimoji="0" lang="en-US" sz="3800" b="0" i="0" u="none" strike="noStrike" kern="1200" cap="none" spc="0" normalizeH="0" baseline="0" noProof="0" dirty="0" smtClean="0">
              <a:ln>
                <a:noFill/>
              </a:ln>
              <a:solidFill>
                <a:schemeClr val="bg1"/>
              </a:solidFill>
              <a:effectLst/>
              <a:uLnTx/>
              <a:uFillTx/>
              <a:latin typeface="+mj-lt"/>
              <a:ea typeface="+mj-ea"/>
              <a:cs typeface="Koodak"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anim calcmode="lin" valueType="num">
                                      <p:cBhvr>
                                        <p:cTn id="1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1000"/>
                                        <p:tgtEl>
                                          <p:spTgt spid="3">
                                            <p:txEl>
                                              <p:pRg st="5" end="5"/>
                                            </p:txEl>
                                          </p:spTgt>
                                        </p:tgtEl>
                                      </p:cBhvr>
                                    </p:animEffect>
                                    <p:anim calcmode="lin" valueType="num">
                                      <p:cBhvr>
                                        <p:cTn id="2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685800" y="152400"/>
            <a:ext cx="7239000" cy="990600"/>
          </a:xfrm>
          <a:solidFill>
            <a:schemeClr val="accent2">
              <a:lumMod val="20000"/>
              <a:lumOff val="80000"/>
            </a:schemeClr>
          </a:solidFill>
        </p:spPr>
        <p:txBody>
          <a:bodyPr>
            <a:normAutofit/>
          </a:bodyPr>
          <a:lstStyle/>
          <a:p>
            <a:pPr fontAlgn="auto">
              <a:spcAft>
                <a:spcPts val="0"/>
              </a:spcAft>
              <a:defRPr/>
            </a:pPr>
            <a:r>
              <a:rPr lang="fa-IR" b="1" dirty="0" smtClean="0">
                <a:solidFill>
                  <a:srgbClr val="C00000"/>
                </a:solidFill>
              </a:rPr>
              <a:t>قضاوت نهايی يافته های مميزی</a:t>
            </a:r>
            <a:endParaRPr lang="en-US" b="1" dirty="0" smtClean="0">
              <a:solidFill>
                <a:srgbClr val="C00000"/>
              </a:solidFill>
            </a:endParaRPr>
          </a:p>
        </p:txBody>
      </p:sp>
      <p:sp>
        <p:nvSpPr>
          <p:cNvPr id="3" name="Content Placeholder 2"/>
          <p:cNvSpPr>
            <a:spLocks noGrp="1"/>
          </p:cNvSpPr>
          <p:nvPr>
            <p:ph idx="1"/>
          </p:nvPr>
        </p:nvSpPr>
        <p:spPr>
          <a:xfrm>
            <a:off x="762000" y="1371600"/>
            <a:ext cx="7924800" cy="5105400"/>
          </a:xfrm>
        </p:spPr>
        <p:txBody>
          <a:bodyPr>
            <a:noAutofit/>
          </a:bodyPr>
          <a:lstStyle/>
          <a:p>
            <a:pPr marL="457200" indent="-457200" algn="r">
              <a:lnSpc>
                <a:spcPct val="150000"/>
              </a:lnSpc>
              <a:buNone/>
            </a:pPr>
            <a:r>
              <a:rPr lang="fa-IR" sz="2400" b="1" dirty="0" smtClean="0"/>
              <a:t>ميزان جديت و مصمم بودن  مجموعه برای اجرای استانداردها</a:t>
            </a:r>
          </a:p>
          <a:p>
            <a:pPr marL="457200" indent="-457200" algn="r">
              <a:lnSpc>
                <a:spcPct val="150000"/>
              </a:lnSpc>
              <a:buNone/>
            </a:pPr>
            <a:r>
              <a:rPr lang="fa-IR" sz="2400" b="1" dirty="0" smtClean="0"/>
              <a:t>ميزان درک مسئول فنی و کارکنان ازسيستم کيفيت ومفاهيم استانداردها</a:t>
            </a:r>
          </a:p>
          <a:p>
            <a:pPr marL="457200" indent="-457200" algn="r">
              <a:lnSpc>
                <a:spcPct val="150000"/>
              </a:lnSpc>
              <a:buNone/>
            </a:pPr>
            <a:r>
              <a:rPr lang="fa-IR" sz="2400" b="1" dirty="0" smtClean="0"/>
              <a:t>کار تيمی و همراهی همه کارکنان با مديريت برای اجرای استانداردها</a:t>
            </a:r>
          </a:p>
          <a:p>
            <a:pPr marL="457200" indent="-457200" algn="r">
              <a:lnSpc>
                <a:spcPct val="150000"/>
              </a:lnSpc>
              <a:buNone/>
            </a:pPr>
            <a:r>
              <a:rPr lang="fa-IR" sz="2400" b="1" dirty="0" smtClean="0"/>
              <a:t>نحوه طراحی فرايندها و فعاليت ها</a:t>
            </a:r>
          </a:p>
          <a:p>
            <a:pPr marL="457200" indent="-457200" algn="r">
              <a:lnSpc>
                <a:spcPct val="150000"/>
              </a:lnSpc>
              <a:buNone/>
            </a:pPr>
            <a:r>
              <a:rPr lang="fa-IR" sz="2400" b="1" dirty="0" smtClean="0"/>
              <a:t>اجرای فعاليت ها مطلبق با آنچه طراحی و مکتوب شده</a:t>
            </a:r>
          </a:p>
          <a:p>
            <a:pPr marL="457200" indent="-457200" algn="r">
              <a:lnSpc>
                <a:spcPct val="150000"/>
              </a:lnSpc>
              <a:buNone/>
            </a:pPr>
            <a:r>
              <a:rPr lang="fa-IR" sz="2400" b="1" dirty="0" smtClean="0">
                <a:solidFill>
                  <a:srgbClr val="C00000"/>
                </a:solidFill>
              </a:rPr>
              <a:t>اظهارنظر در مورد سيستم های کنترلی و مديريت عدم انطباق در سازمان (با توجه به ماهيت و نحوه برخورد و پی گيری موارد عدم انطباق )</a:t>
            </a:r>
          </a:p>
          <a:p>
            <a:pPr marL="457200" indent="-457200" algn="r">
              <a:lnSpc>
                <a:spcPct val="150000"/>
              </a:lnSpc>
              <a:buNone/>
            </a:pPr>
            <a:r>
              <a:rPr lang="fa-IR" sz="2400" b="1" dirty="0" smtClean="0"/>
              <a:t>ميزان بلوغ و اثربخشی کل سيستم و بعبارتی توفيق مجموعه در دستيابی به اهدافی که تعيين نموده است</a:t>
            </a:r>
            <a:endParaRPr lang="en-US" sz="2400" b="1"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be 3"/>
          <p:cNvSpPr/>
          <p:nvPr/>
        </p:nvSpPr>
        <p:spPr>
          <a:xfrm>
            <a:off x="1905000" y="1066800"/>
            <a:ext cx="5638800" cy="3124200"/>
          </a:xfrm>
          <a:prstGeom prst="cube">
            <a:avLst/>
          </a:prstGeom>
          <a:effectLst>
            <a:outerShdw blurRad="152400" dist="317500" dir="5400000" sx="90000" sy="-19000" rotWithShape="0">
              <a:prstClr val="black">
                <a:alpha val="15000"/>
              </a:prstClr>
            </a:outerShdw>
            <a:reflection blurRad="6350" stA="50000" endA="300" endPos="90000" dir="5400000" sy="-100000" algn="bl" rotWithShape="0"/>
          </a:effectLst>
        </p:spPr>
        <p:style>
          <a:lnRef idx="1">
            <a:schemeClr val="accent2"/>
          </a:lnRef>
          <a:fillRef idx="2">
            <a:schemeClr val="accent2"/>
          </a:fillRef>
          <a:effectRef idx="1">
            <a:schemeClr val="accent2"/>
          </a:effectRef>
          <a:fontRef idx="minor">
            <a:schemeClr val="dk1"/>
          </a:fontRef>
        </p:style>
        <p:txBody>
          <a:bodyPr rtlCol="0" anchor="ctr"/>
          <a:lstStyle/>
          <a:p>
            <a:pPr algn="ctr"/>
            <a:r>
              <a:rPr lang="fa-IR" sz="4000" dirty="0" smtClean="0">
                <a:cs typeface="+mj-cs"/>
              </a:rPr>
              <a:t>اقدامات بعد از مميزی</a:t>
            </a:r>
            <a:endParaRPr lang="en-US" sz="4000" dirty="0">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style.rotation</p:attrName>
                                        </p:attrNameLst>
                                      </p:cBhvr>
                                      <p:tavLst>
                                        <p:tav tm="0">
                                          <p:val>
                                            <p:fltVal val="720"/>
                                          </p:val>
                                        </p:tav>
                                        <p:tav tm="100000">
                                          <p:val>
                                            <p:fltVal val="0"/>
                                          </p:val>
                                        </p:tav>
                                      </p:tavLst>
                                    </p:anim>
                                    <p:anim calcmode="lin" valueType="num">
                                      <p:cBhvr>
                                        <p:cTn id="9" dur="1000" fill="hold"/>
                                        <p:tgtEl>
                                          <p:spTgt spid="4"/>
                                        </p:tgtEl>
                                        <p:attrNameLst>
                                          <p:attrName>ppt_h</p:attrName>
                                        </p:attrNameLst>
                                      </p:cBhvr>
                                      <p:tavLst>
                                        <p:tav tm="0">
                                          <p:val>
                                            <p:fltVal val="0"/>
                                          </p:val>
                                        </p:tav>
                                        <p:tav tm="100000">
                                          <p:val>
                                            <p:strVal val="#ppt_h"/>
                                          </p:val>
                                        </p:tav>
                                      </p:tavLst>
                                    </p:anim>
                                    <p:anim calcmode="lin" valueType="num">
                                      <p:cBhvr>
                                        <p:cTn id="10" dur="1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solidFill>
            <a:schemeClr val="accent3">
              <a:lumMod val="20000"/>
              <a:lumOff val="80000"/>
            </a:schemeClr>
          </a:solidFill>
        </p:spPr>
        <p:txBody>
          <a:bodyPr/>
          <a:lstStyle/>
          <a:p>
            <a:pPr fontAlgn="auto">
              <a:spcAft>
                <a:spcPts val="0"/>
              </a:spcAft>
              <a:defRPr/>
            </a:pPr>
            <a:r>
              <a:rPr lang="fa-IR" sz="5400" b="1" dirty="0" smtClean="0">
                <a:solidFill>
                  <a:srgbClr val="FF0000"/>
                </a:solidFill>
                <a:cs typeface="Kamran" pitchFamily="2" charset="-78"/>
              </a:rPr>
              <a:t>مسئوليت مميزی شونده بعد از مميزی</a:t>
            </a:r>
            <a:endParaRPr lang="en-US" sz="5400" b="1" dirty="0" smtClean="0">
              <a:solidFill>
                <a:srgbClr val="FF0000"/>
              </a:solidFill>
              <a:cs typeface="Kamran" pitchFamily="2" charset="-78"/>
            </a:endParaRPr>
          </a:p>
        </p:txBody>
      </p:sp>
      <p:sp>
        <p:nvSpPr>
          <p:cNvPr id="3" name="Content Placeholder 2"/>
          <p:cNvSpPr>
            <a:spLocks noGrp="1"/>
          </p:cNvSpPr>
          <p:nvPr>
            <p:ph idx="1"/>
          </p:nvPr>
        </p:nvSpPr>
        <p:spPr>
          <a:xfrm>
            <a:off x="0" y="1752600"/>
            <a:ext cx="8915400" cy="4876800"/>
          </a:xfrm>
        </p:spPr>
        <p:txBody>
          <a:bodyPr>
            <a:normAutofit fontScale="92500" lnSpcReduction="20000"/>
          </a:bodyPr>
          <a:lstStyle/>
          <a:p>
            <a:pPr marL="274320" indent="-274320" algn="r" fontAlgn="auto">
              <a:spcAft>
                <a:spcPts val="0"/>
              </a:spcAft>
              <a:buNone/>
              <a:defRPr/>
            </a:pPr>
            <a:r>
              <a:rPr lang="fa-IR" dirty="0" smtClean="0">
                <a:solidFill>
                  <a:srgbClr val="FF0000"/>
                </a:solidFill>
              </a:rPr>
              <a:t>انجام اقدام عاجل برای رفع مشکل بطور موقت</a:t>
            </a:r>
          </a:p>
          <a:p>
            <a:pPr marL="274320" indent="-274320" algn="r" fontAlgn="auto">
              <a:spcAft>
                <a:spcPts val="0"/>
              </a:spcAft>
              <a:buNone/>
              <a:defRPr/>
            </a:pPr>
            <a:r>
              <a:rPr lang="fa-IR" dirty="0" smtClean="0"/>
              <a:t>بررسی اثرات عدم انطباق روی خدماتی که قبلا ارائه شده</a:t>
            </a:r>
          </a:p>
          <a:p>
            <a:pPr marL="274320" indent="-274320" algn="r" fontAlgn="auto">
              <a:spcAft>
                <a:spcPts val="0"/>
              </a:spcAft>
              <a:buNone/>
              <a:defRPr/>
            </a:pPr>
            <a:r>
              <a:rPr lang="fa-IR" dirty="0" smtClean="0"/>
              <a:t>بررسی وشناسايی مشکلات مشابه آنچه درمميزی کشف شده ، در بخش های ديگر سازمان</a:t>
            </a:r>
          </a:p>
          <a:p>
            <a:pPr marL="274320" indent="-274320" algn="r" fontAlgn="auto">
              <a:spcAft>
                <a:spcPts val="0"/>
              </a:spcAft>
              <a:buNone/>
              <a:defRPr/>
            </a:pPr>
            <a:r>
              <a:rPr lang="fa-IR" dirty="0" smtClean="0"/>
              <a:t>تهيه برنامه مدون با زمانبندی مشخص برای انجام اقدام اصلاحی و ارائه آن به مميزين</a:t>
            </a:r>
          </a:p>
          <a:p>
            <a:pPr marL="915988" lvl="1" algn="r" fontAlgn="auto">
              <a:spcAft>
                <a:spcPts val="0"/>
              </a:spcAft>
              <a:buClr>
                <a:schemeClr val="accent4"/>
              </a:buClr>
              <a:buNone/>
              <a:defRPr/>
            </a:pPr>
            <a:r>
              <a:rPr lang="fa-IR" b="1" dirty="0" smtClean="0">
                <a:solidFill>
                  <a:srgbClr val="FF0000"/>
                </a:solidFill>
              </a:rPr>
              <a:t>ريشه يابی مشکلات و برنامه ريزی برای انجام اقدام اصلاحی که برطرف کننده عامل ريشه ای بوده ( برای اطمينان از عدم تکرار آن مشکل)</a:t>
            </a:r>
          </a:p>
          <a:p>
            <a:pPr marL="915988" lvl="1" algn="r" fontAlgn="auto">
              <a:spcAft>
                <a:spcPts val="0"/>
              </a:spcAft>
              <a:buClr>
                <a:schemeClr val="accent4"/>
              </a:buClr>
              <a:buNone/>
              <a:defRPr/>
            </a:pPr>
            <a:r>
              <a:rPr lang="fa-IR" b="1" dirty="0" smtClean="0">
                <a:solidFill>
                  <a:srgbClr val="FF0000"/>
                </a:solidFill>
              </a:rPr>
              <a:t>تعيين فرد مسئول</a:t>
            </a:r>
          </a:p>
          <a:p>
            <a:pPr marL="915988" lvl="1" algn="r" fontAlgn="auto">
              <a:spcAft>
                <a:spcPts val="0"/>
              </a:spcAft>
              <a:buClr>
                <a:schemeClr val="accent4"/>
              </a:buClr>
              <a:buNone/>
              <a:defRPr/>
            </a:pPr>
            <a:r>
              <a:rPr lang="fa-IR" b="1" dirty="0" smtClean="0">
                <a:solidFill>
                  <a:srgbClr val="FF0000"/>
                </a:solidFill>
              </a:rPr>
              <a:t>تعيين زمان شروع و زمان پايان اقدامات اصلاحی</a:t>
            </a:r>
          </a:p>
          <a:p>
            <a:pPr marL="915988" lvl="1" algn="r" fontAlgn="auto">
              <a:spcAft>
                <a:spcPts val="0"/>
              </a:spcAft>
              <a:buClr>
                <a:schemeClr val="accent4"/>
              </a:buClr>
              <a:buNone/>
              <a:defRPr/>
            </a:pPr>
            <a:r>
              <a:rPr lang="fa-IR" b="1" dirty="0" smtClean="0">
                <a:solidFill>
                  <a:srgbClr val="FF0000"/>
                </a:solidFill>
              </a:rPr>
              <a:t>اولويت بندی برای رسيدگی به مشکلات براساس بيشترين تاثير ، کمترين زحمت وکمترين هزينه</a:t>
            </a:r>
            <a:endParaRPr lang="en-US"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Right)">
                                      <p:cBhvr>
                                        <p:cTn id="7" dur="500"/>
                                        <p:tgtEl>
                                          <p:spTgt spid="3">
                                            <p:txEl>
                                              <p:pRg st="0" end="0"/>
                                            </p:txEl>
                                          </p:spTgt>
                                        </p:tgtEl>
                                      </p:cBhvr>
                                    </p:animEffect>
                                  </p:childTnLst>
                                </p:cTn>
                              </p:par>
                              <p:par>
                                <p:cTn id="8" presetID="12" presetClass="entr" presetSubtype="2"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Right)">
                                      <p:cBhvr>
                                        <p:cTn id="10" dur="500"/>
                                        <p:tgtEl>
                                          <p:spTgt spid="3">
                                            <p:txEl>
                                              <p:pRg st="1" end="1"/>
                                            </p:txEl>
                                          </p:spTgt>
                                        </p:tgtEl>
                                      </p:cBhvr>
                                    </p:animEffect>
                                  </p:childTnLst>
                                </p:cTn>
                              </p:par>
                              <p:par>
                                <p:cTn id="11" presetID="12" presetClass="entr" presetSubtype="2"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lide(fromRight)">
                                      <p:cBhvr>
                                        <p:cTn id="13" dur="500"/>
                                        <p:tgtEl>
                                          <p:spTgt spid="3">
                                            <p:txEl>
                                              <p:pRg st="2" end="2"/>
                                            </p:txEl>
                                          </p:spTgt>
                                        </p:tgtEl>
                                      </p:cBhvr>
                                    </p:animEffect>
                                  </p:childTnLst>
                                </p:cTn>
                              </p:par>
                              <p:par>
                                <p:cTn id="14" presetID="12" presetClass="entr" presetSubtype="2"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lide(fromRight)">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2"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lide(fromRight)">
                                      <p:cBhvr>
                                        <p:cTn id="21" dur="500"/>
                                        <p:tgtEl>
                                          <p:spTgt spid="3">
                                            <p:txEl>
                                              <p:pRg st="4" end="4"/>
                                            </p:txEl>
                                          </p:spTgt>
                                        </p:tgtEl>
                                      </p:cBhvr>
                                    </p:animEffect>
                                  </p:childTnLst>
                                </p:cTn>
                              </p:par>
                              <p:par>
                                <p:cTn id="22" presetID="12" presetClass="entr" presetSubtype="2"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slide(fromRight)">
                                      <p:cBhvr>
                                        <p:cTn id="24" dur="500"/>
                                        <p:tgtEl>
                                          <p:spTgt spid="3">
                                            <p:txEl>
                                              <p:pRg st="5" end="5"/>
                                            </p:txEl>
                                          </p:spTgt>
                                        </p:tgtEl>
                                      </p:cBhvr>
                                    </p:animEffect>
                                  </p:childTnLst>
                                </p:cTn>
                              </p:par>
                              <p:par>
                                <p:cTn id="25" presetID="12" presetClass="entr" presetSubtype="2"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slide(fromRight)">
                                      <p:cBhvr>
                                        <p:cTn id="27" dur="500"/>
                                        <p:tgtEl>
                                          <p:spTgt spid="3">
                                            <p:txEl>
                                              <p:pRg st="6" end="6"/>
                                            </p:txEl>
                                          </p:spTgt>
                                        </p:tgtEl>
                                      </p:cBhvr>
                                    </p:animEffect>
                                  </p:childTnLst>
                                </p:cTn>
                              </p:par>
                              <p:par>
                                <p:cTn id="28" presetID="12" presetClass="entr" presetSubtype="2"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slide(fromRight)">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itle 1"/>
          <p:cNvSpPr>
            <a:spLocks noGrp="1"/>
          </p:cNvSpPr>
          <p:nvPr>
            <p:ph type="title"/>
          </p:nvPr>
        </p:nvSpPr>
        <p:spPr>
          <a:xfrm>
            <a:off x="1676400" y="381000"/>
            <a:ext cx="5181600" cy="990600"/>
          </a:xfrm>
          <a:solidFill>
            <a:schemeClr val="accent3">
              <a:lumMod val="20000"/>
              <a:lumOff val="80000"/>
            </a:schemeClr>
          </a:solidFill>
        </p:spPr>
        <p:txBody>
          <a:bodyPr/>
          <a:lstStyle/>
          <a:p>
            <a:pPr fontAlgn="auto">
              <a:spcAft>
                <a:spcPts val="0"/>
              </a:spcAft>
              <a:defRPr/>
            </a:pPr>
            <a:r>
              <a:rPr lang="fa-IR" sz="4800" dirty="0" smtClean="0">
                <a:solidFill>
                  <a:srgbClr val="FF0000"/>
                </a:solidFill>
                <a:cs typeface="Kamran" pitchFamily="2" charset="-78"/>
              </a:rPr>
              <a:t>مسئوليت مميز پس از مميزی</a:t>
            </a:r>
            <a:endParaRPr lang="en-US" sz="4800" dirty="0" smtClean="0">
              <a:solidFill>
                <a:srgbClr val="FF0000"/>
              </a:solidFill>
              <a:cs typeface="Kamran" pitchFamily="2" charset="-78"/>
            </a:endParaRPr>
          </a:p>
        </p:txBody>
      </p:sp>
      <p:sp>
        <p:nvSpPr>
          <p:cNvPr id="3" name="Content Placeholder 2"/>
          <p:cNvSpPr>
            <a:spLocks noGrp="1"/>
          </p:cNvSpPr>
          <p:nvPr>
            <p:ph idx="1"/>
          </p:nvPr>
        </p:nvSpPr>
        <p:spPr>
          <a:xfrm>
            <a:off x="381000" y="1600200"/>
            <a:ext cx="7620000" cy="5029200"/>
          </a:xfrm>
        </p:spPr>
        <p:txBody>
          <a:bodyPr/>
          <a:lstStyle/>
          <a:p>
            <a:pPr algn="r">
              <a:lnSpc>
                <a:spcPct val="150000"/>
              </a:lnSpc>
            </a:pPr>
            <a:r>
              <a:rPr lang="fa-IR" sz="2000" dirty="0" smtClean="0"/>
              <a:t>بررسی برنامه اقدام اصلاحی ارائه شده توسط مميزی شونده که آيا منطقی و عملی هست يا نه ؟</a:t>
            </a:r>
          </a:p>
          <a:p>
            <a:pPr algn="r">
              <a:lnSpc>
                <a:spcPct val="150000"/>
              </a:lnSpc>
            </a:pPr>
            <a:r>
              <a:rPr lang="fa-IR" sz="2000" b="1" dirty="0" smtClean="0"/>
              <a:t>پی گيری انجام موثر اقدامات اصلاحی مطابق با برنامه مشخص وزمانبندی ارائه شده توسط مسئول فنی آزمايشگاه</a:t>
            </a:r>
          </a:p>
          <a:p>
            <a:pPr lvl="1" algn="r">
              <a:lnSpc>
                <a:spcPct val="150000"/>
              </a:lnSpc>
            </a:pPr>
            <a:r>
              <a:rPr lang="fa-IR" sz="2000" b="1" dirty="0" smtClean="0"/>
              <a:t>مميزی پی گيرانه </a:t>
            </a:r>
          </a:p>
          <a:p>
            <a:pPr lvl="1" algn="r">
              <a:lnSpc>
                <a:spcPct val="150000"/>
              </a:lnSpc>
            </a:pPr>
            <a:r>
              <a:rPr lang="fa-IR" sz="2000" b="1" dirty="0" smtClean="0"/>
              <a:t>درخواست اعلام کتبی آزمايشگاه مبنی بررفع موارد عدم انطباق</a:t>
            </a:r>
          </a:p>
          <a:p>
            <a:pPr lvl="1" algn="r">
              <a:lnSpc>
                <a:spcPct val="150000"/>
              </a:lnSpc>
            </a:pPr>
            <a:r>
              <a:rPr lang="fa-IR" sz="2000" b="1" dirty="0" smtClean="0"/>
              <a:t>پی گيری مواردعدم انطباق درمميزی بعدی آزمايشگاه</a:t>
            </a:r>
          </a:p>
          <a:p>
            <a:pPr algn="r">
              <a:lnSpc>
                <a:spcPct val="150000"/>
              </a:lnSpc>
            </a:pPr>
            <a:r>
              <a:rPr lang="fa-IR" sz="2000" b="1" dirty="0" smtClean="0"/>
              <a:t>برخورد صحيح و منطقی در مواردی که آزمايشگاه موفق به انجام موثر اقدامات اصلاحی طبق برنامه نمی شود</a:t>
            </a:r>
          </a:p>
          <a:p>
            <a:pPr algn="r">
              <a:lnSpc>
                <a:spcPct val="150000"/>
              </a:lnSpc>
            </a:pPr>
            <a:endParaRPr lang="en-US" sz="20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1" end="1"/>
                                            </p:txEl>
                                          </p:spTgt>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3" end="3"/>
                                            </p:txEl>
                                          </p:spTgt>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p:cTn id="23"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4" end="4"/>
                                            </p:txEl>
                                          </p:spTgt>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p:cTn id="2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solidFill>
            <a:schemeClr val="accent3">
              <a:lumMod val="40000"/>
              <a:lumOff val="60000"/>
            </a:schemeClr>
          </a:solidFill>
        </p:spPr>
        <p:txBody>
          <a:bodyPr/>
          <a:lstStyle/>
          <a:p>
            <a:r>
              <a:rPr lang="en-US" b="1" dirty="0" smtClean="0">
                <a:solidFill>
                  <a:srgbClr val="C00000"/>
                </a:solidFill>
              </a:rPr>
              <a:t>Types of Audit</a:t>
            </a:r>
          </a:p>
        </p:txBody>
      </p:sp>
      <p:sp>
        <p:nvSpPr>
          <p:cNvPr id="3" name="Content Placeholder 2"/>
          <p:cNvSpPr>
            <a:spLocks noGrp="1"/>
          </p:cNvSpPr>
          <p:nvPr>
            <p:ph idx="1"/>
          </p:nvPr>
        </p:nvSpPr>
        <p:spPr/>
        <p:txBody>
          <a:bodyPr/>
          <a:lstStyle/>
          <a:p>
            <a:r>
              <a:rPr lang="en-US" b="1" dirty="0" smtClean="0">
                <a:solidFill>
                  <a:srgbClr val="0070C0"/>
                </a:solidFill>
              </a:rPr>
              <a:t>Internal audit – First party </a:t>
            </a:r>
          </a:p>
          <a:p>
            <a:r>
              <a:rPr lang="en-US" b="1" dirty="0" smtClean="0">
                <a:solidFill>
                  <a:srgbClr val="0070C0"/>
                </a:solidFill>
              </a:rPr>
              <a:t>External party</a:t>
            </a:r>
          </a:p>
          <a:p>
            <a:pPr lvl="1"/>
            <a:r>
              <a:rPr lang="en-US" b="1" dirty="0" smtClean="0">
                <a:solidFill>
                  <a:srgbClr val="0070C0"/>
                </a:solidFill>
              </a:rPr>
              <a:t> Customer auditing the supplier- second party</a:t>
            </a:r>
          </a:p>
          <a:p>
            <a:pPr lvl="1"/>
            <a:r>
              <a:rPr lang="en-US" b="1" dirty="0" smtClean="0">
                <a:solidFill>
                  <a:srgbClr val="0070C0"/>
                </a:solidFill>
              </a:rPr>
              <a:t> Independent audit – third party</a:t>
            </a:r>
          </a:p>
        </p:txBody>
      </p:sp>
      <p:sp>
        <p:nvSpPr>
          <p:cNvPr id="4" name="Up-Down Arrow 3"/>
          <p:cNvSpPr/>
          <p:nvPr/>
        </p:nvSpPr>
        <p:spPr>
          <a:xfrm>
            <a:off x="7696200" y="1295400"/>
            <a:ext cx="1447800" cy="2819400"/>
          </a:xfrm>
          <a:prstGeom prst="upDownArrow">
            <a:avLst/>
          </a:prstGeom>
          <a:gradFill>
            <a:gsLst>
              <a:gs pos="92000">
                <a:srgbClr val="D6B19C"/>
              </a:gs>
              <a:gs pos="30000">
                <a:srgbClr val="D49E6C"/>
              </a:gs>
              <a:gs pos="70000">
                <a:srgbClr val="A65528"/>
              </a:gs>
              <a:gs pos="100000">
                <a:srgbClr val="663012"/>
              </a:gs>
            </a:gsLst>
            <a:path path="rect">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p>
            <a:pPr algn="ctr" fontAlgn="auto">
              <a:spcBef>
                <a:spcPts val="0"/>
              </a:spcBef>
              <a:spcAft>
                <a:spcPts val="0"/>
              </a:spcAft>
              <a:defRPr/>
            </a:pPr>
            <a:endParaRPr lang="en-US" dirty="0"/>
          </a:p>
        </p:txBody>
      </p:sp>
      <p:sp>
        <p:nvSpPr>
          <p:cNvPr id="5" name="Rectangle 4"/>
          <p:cNvSpPr/>
          <p:nvPr/>
        </p:nvSpPr>
        <p:spPr>
          <a:xfrm rot="5400000">
            <a:off x="7091066" y="2510137"/>
            <a:ext cx="2590797" cy="923330"/>
          </a:xfrm>
          <a:prstGeom prst="rect">
            <a:avLst/>
          </a:prstGeom>
          <a:noFill/>
        </p:spPr>
        <p:txBody>
          <a:bodyPr>
            <a:spAutoFit/>
          </a:bodyPr>
          <a:lstStyle/>
          <a:p>
            <a:pPr algn="ctr" fontAlgn="auto">
              <a:spcBef>
                <a:spcPts val="0"/>
              </a:spcBef>
              <a:spcAft>
                <a:spcPts val="0"/>
              </a:spcAft>
              <a:defRPr/>
            </a:pP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cs typeface="+mn-cs"/>
              </a:rPr>
              <a:t>Ethics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mph" presetSubtype="0" fill="hold" nodeType="clickEffect">
                                  <p:stCondLst>
                                    <p:cond delay="0"/>
                                  </p:stCondLst>
                                  <p:childTnLst>
                                    <p:animClr clrSpc="hsl" dir="cw">
                                      <p:cBhvr override="childStyle">
                                        <p:cTn id="6" dur="500" fill="hold"/>
                                        <p:tgtEl>
                                          <p:spTgt spid="3">
                                            <p:txEl>
                                              <p:pRg st="2" end="2"/>
                                            </p:txEl>
                                          </p:spTgt>
                                        </p:tgtEl>
                                        <p:attrNameLst>
                                          <p:attrName>style.color</p:attrName>
                                        </p:attrNameLst>
                                      </p:cBhvr>
                                      <p:by>
                                        <p:hsl h="10842353" s="0" l="0"/>
                                      </p:by>
                                    </p:animClr>
                                    <p:animClr clrSpc="hsl" dir="cw">
                                      <p:cBhvr>
                                        <p:cTn id="7" dur="500" fill="hold"/>
                                        <p:tgtEl>
                                          <p:spTgt spid="3">
                                            <p:txEl>
                                              <p:pRg st="2" end="2"/>
                                            </p:txEl>
                                          </p:spTgt>
                                        </p:tgtEl>
                                        <p:attrNameLst>
                                          <p:attrName>fillcolor</p:attrName>
                                        </p:attrNameLst>
                                      </p:cBhvr>
                                      <p:by>
                                        <p:hsl h="10842353" s="0" l="0"/>
                                      </p:by>
                                    </p:animClr>
                                    <p:animClr clrSpc="hsl" dir="cw">
                                      <p:cBhvr>
                                        <p:cTn id="8" dur="500" fill="hold"/>
                                        <p:tgtEl>
                                          <p:spTgt spid="3">
                                            <p:txEl>
                                              <p:pRg st="2" end="2"/>
                                            </p:txEl>
                                          </p:spTgt>
                                        </p:tgtEl>
                                        <p:attrNameLst>
                                          <p:attrName>stroke.color</p:attrName>
                                        </p:attrNameLst>
                                      </p:cBhvr>
                                      <p:by>
                                        <p:hsl h="10842353" s="0" l="0"/>
                                      </p:by>
                                    </p:animClr>
                                    <p:set>
                                      <p:cBhvr>
                                        <p:cTn id="9" dur="500" fill="hold"/>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a:xfrm>
            <a:off x="457200" y="274638"/>
            <a:ext cx="8534400" cy="6323012"/>
          </a:xfrm>
          <a:solidFill>
            <a:schemeClr val="accent4">
              <a:lumMod val="20000"/>
              <a:lumOff val="80000"/>
            </a:schemeClr>
          </a:solidFill>
        </p:spPr>
        <p:txBody>
          <a:bodyPr/>
          <a:lstStyle/>
          <a:p>
            <a:pPr eaLnBrk="1" hangingPunct="1"/>
            <a:r>
              <a:rPr lang="fa-IR" b="1" dirty="0" smtClean="0">
                <a:solidFill>
                  <a:srgbClr val="FF0000"/>
                </a:solidFill>
              </a:rPr>
              <a:t>معیار انتخاب گروه ممیزی</a:t>
            </a:r>
            <a:br>
              <a:rPr lang="fa-IR" b="1" dirty="0" smtClean="0">
                <a:solidFill>
                  <a:srgbClr val="FF0000"/>
                </a:solidFill>
              </a:rPr>
            </a:br>
            <a:r>
              <a:rPr lang="fa-IR" b="1" dirty="0" smtClean="0"/>
              <a:t/>
            </a:r>
            <a:br>
              <a:rPr lang="fa-IR" b="1" dirty="0" smtClean="0"/>
            </a:br>
            <a:r>
              <a:rPr lang="fa-IR" b="1" dirty="0" smtClean="0"/>
              <a:t>تحصیلات</a:t>
            </a:r>
            <a:br>
              <a:rPr lang="fa-IR" b="1" dirty="0" smtClean="0"/>
            </a:br>
            <a:r>
              <a:rPr lang="fa-IR" b="1" dirty="0" smtClean="0"/>
              <a:t>آموزش</a:t>
            </a:r>
            <a:br>
              <a:rPr lang="fa-IR" b="1" dirty="0" smtClean="0"/>
            </a:br>
            <a:r>
              <a:rPr lang="fa-IR" b="1" dirty="0" smtClean="0"/>
              <a:t>تجربه</a:t>
            </a:r>
            <a:br>
              <a:rPr lang="fa-IR" b="1" dirty="0" smtClean="0"/>
            </a:br>
            <a:r>
              <a:rPr lang="fa-IR" b="1" dirty="0" smtClean="0"/>
              <a:t>خصوصیات فردی</a:t>
            </a:r>
            <a:endParaRPr lang="en-US" b="1"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srcRect/>
          <a:stretch>
            <a:fillRect/>
          </a:stretch>
        </p:blipFill>
        <p:spPr bwMode="auto">
          <a:xfrm>
            <a:off x="0" y="152400"/>
            <a:ext cx="9144000" cy="6705599"/>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descr="Newsprint"/>
          <p:cNvSpPr>
            <a:spLocks noChangeArrowheads="1"/>
          </p:cNvSpPr>
          <p:nvPr/>
        </p:nvSpPr>
        <p:spPr bwMode="auto">
          <a:xfrm>
            <a:off x="0" y="0"/>
            <a:ext cx="9144000" cy="6858000"/>
          </a:xfrm>
          <a:prstGeom prst="rect">
            <a:avLst/>
          </a:prstGeom>
          <a:blipFill dpi="0" rotWithShape="0">
            <a:blip r:embed="rId2"/>
            <a:srcRect/>
            <a:tile tx="0" ty="0" sx="100000" sy="100000" flip="none" algn="tl"/>
          </a:blipFill>
          <a:ln w="9525">
            <a:solidFill>
              <a:srgbClr val="FFCC99"/>
            </a:solidFill>
            <a:miter lim="800000"/>
            <a:headEnd/>
            <a:tailEnd/>
          </a:ln>
        </p:spPr>
        <p:txBody>
          <a:bodyPr wrap="none" anchor="ctr"/>
          <a:lstStyle/>
          <a:p>
            <a:endParaRPr lang="en-US"/>
          </a:p>
        </p:txBody>
      </p:sp>
      <p:sp>
        <p:nvSpPr>
          <p:cNvPr id="71683" name="AutoShape 3" descr="Blue tissue paper"/>
          <p:cNvSpPr>
            <a:spLocks noChangeArrowheads="1"/>
          </p:cNvSpPr>
          <p:nvPr/>
        </p:nvSpPr>
        <p:spPr bwMode="auto">
          <a:xfrm>
            <a:off x="7086600" y="2590800"/>
            <a:ext cx="1676400" cy="838200"/>
          </a:xfrm>
          <a:prstGeom prst="cloudCallout">
            <a:avLst>
              <a:gd name="adj1" fmla="val -53032"/>
              <a:gd name="adj2" fmla="val 106440"/>
            </a:avLst>
          </a:prstGeom>
          <a:blipFill dpi="0" rotWithShape="0">
            <a:blip r:embed="rId3"/>
            <a:srcRect/>
            <a:tile tx="0" ty="0" sx="100000" sy="100000" flip="none" algn="tl"/>
          </a:blipFill>
          <a:ln w="9525">
            <a:solidFill>
              <a:srgbClr val="FF9900"/>
            </a:solidFill>
            <a:round/>
            <a:headEnd/>
            <a:tailEnd/>
          </a:ln>
          <a:effectLst/>
        </p:spPr>
        <p:txBody>
          <a:bodyPr/>
          <a:lstStyle/>
          <a:p>
            <a:pPr algn="ctr">
              <a:defRPr/>
            </a:pPr>
            <a:r>
              <a:rPr lang="ar-SA" sz="2400" b="1">
                <a:solidFill>
                  <a:srgbClr val="CC3300"/>
                </a:solidFill>
                <a:effectLst>
                  <a:outerShdw blurRad="38100" dist="38100" dir="2700000" algn="tl">
                    <a:srgbClr val="000000"/>
                  </a:outerShdw>
                </a:effectLst>
                <a:latin typeface="Times New Roman" pitchFamily="18" charset="0"/>
                <a:cs typeface="Elham" pitchFamily="10" charset="-78"/>
              </a:rPr>
              <a:t>منصف</a:t>
            </a:r>
            <a:endParaRPr lang="en-US" sz="2400" b="1">
              <a:solidFill>
                <a:srgbClr val="CC3300"/>
              </a:solidFill>
              <a:effectLst>
                <a:outerShdw blurRad="38100" dist="38100" dir="2700000" algn="tl">
                  <a:srgbClr val="000000"/>
                </a:outerShdw>
              </a:effectLst>
              <a:latin typeface="Times New Roman" pitchFamily="18" charset="0"/>
              <a:cs typeface="Elham" pitchFamily="10" charset="-78"/>
            </a:endParaRPr>
          </a:p>
        </p:txBody>
      </p:sp>
      <p:sp>
        <p:nvSpPr>
          <p:cNvPr id="71684" name="AutoShape 4" descr="Blue tissue paper"/>
          <p:cNvSpPr>
            <a:spLocks noChangeArrowheads="1"/>
          </p:cNvSpPr>
          <p:nvPr/>
        </p:nvSpPr>
        <p:spPr bwMode="auto">
          <a:xfrm>
            <a:off x="3886200" y="1447800"/>
            <a:ext cx="1676400" cy="838200"/>
          </a:xfrm>
          <a:prstGeom prst="cloudCallout">
            <a:avLst>
              <a:gd name="adj1" fmla="val -2273"/>
              <a:gd name="adj2" fmla="val 132764"/>
            </a:avLst>
          </a:prstGeom>
          <a:blipFill dpi="0" rotWithShape="0">
            <a:blip r:embed="rId3"/>
            <a:srcRect/>
            <a:tile tx="0" ty="0" sx="100000" sy="100000" flip="none" algn="tl"/>
          </a:blipFill>
          <a:ln w="9525">
            <a:solidFill>
              <a:srgbClr val="FF9900"/>
            </a:solidFill>
            <a:round/>
            <a:headEnd/>
            <a:tailEnd/>
          </a:ln>
          <a:effectLst/>
        </p:spPr>
        <p:txBody>
          <a:bodyPr/>
          <a:lstStyle/>
          <a:p>
            <a:pPr algn="ctr">
              <a:defRPr/>
            </a:pPr>
            <a:r>
              <a:rPr lang="ar-SA" sz="2400" b="1">
                <a:solidFill>
                  <a:srgbClr val="CC3300"/>
                </a:solidFill>
                <a:effectLst>
                  <a:outerShdw blurRad="38100" dist="38100" dir="2700000" algn="tl">
                    <a:srgbClr val="000000"/>
                  </a:outerShdw>
                </a:effectLst>
                <a:latin typeface="Times New Roman" pitchFamily="18" charset="0"/>
                <a:cs typeface="Elham" pitchFamily="10" charset="-78"/>
              </a:rPr>
              <a:t>بي ريا</a:t>
            </a:r>
            <a:endParaRPr lang="en-US" sz="2400" b="1">
              <a:solidFill>
                <a:srgbClr val="CC3300"/>
              </a:solidFill>
              <a:effectLst>
                <a:outerShdw blurRad="38100" dist="38100" dir="2700000" algn="tl">
                  <a:srgbClr val="000000"/>
                </a:outerShdw>
              </a:effectLst>
              <a:latin typeface="Times New Roman" pitchFamily="18" charset="0"/>
              <a:cs typeface="Elham" pitchFamily="10" charset="-78"/>
            </a:endParaRPr>
          </a:p>
        </p:txBody>
      </p:sp>
      <p:sp>
        <p:nvSpPr>
          <p:cNvPr id="71685" name="AutoShape 5" descr="Blue tissue paper"/>
          <p:cNvSpPr>
            <a:spLocks noChangeArrowheads="1"/>
          </p:cNvSpPr>
          <p:nvPr/>
        </p:nvSpPr>
        <p:spPr bwMode="auto">
          <a:xfrm>
            <a:off x="1524000" y="1600200"/>
            <a:ext cx="1905000" cy="838200"/>
          </a:xfrm>
          <a:prstGeom prst="cloudCallout">
            <a:avLst>
              <a:gd name="adj1" fmla="val 30681"/>
              <a:gd name="adj2" fmla="val 115718"/>
            </a:avLst>
          </a:prstGeom>
          <a:blipFill dpi="0" rotWithShape="0">
            <a:blip r:embed="rId3"/>
            <a:srcRect/>
            <a:tile tx="0" ty="0" sx="100000" sy="100000" flip="none" algn="tl"/>
          </a:blipFill>
          <a:ln w="9525">
            <a:solidFill>
              <a:srgbClr val="FF9900"/>
            </a:solidFill>
            <a:round/>
            <a:headEnd/>
            <a:tailEnd/>
          </a:ln>
          <a:effectLst/>
        </p:spPr>
        <p:txBody>
          <a:bodyPr/>
          <a:lstStyle/>
          <a:p>
            <a:pPr algn="ctr">
              <a:defRPr/>
            </a:pPr>
            <a:r>
              <a:rPr lang="ar-SA" sz="2400" b="1">
                <a:solidFill>
                  <a:srgbClr val="CC3300"/>
                </a:solidFill>
                <a:effectLst>
                  <a:outerShdw blurRad="38100" dist="38100" dir="2700000" algn="tl">
                    <a:srgbClr val="000000"/>
                  </a:outerShdw>
                </a:effectLst>
                <a:latin typeface="Times New Roman" pitchFamily="18" charset="0"/>
                <a:cs typeface="Elham" pitchFamily="10" charset="-78"/>
              </a:rPr>
              <a:t>درستكار</a:t>
            </a:r>
            <a:endParaRPr lang="en-US" sz="2400" b="1">
              <a:solidFill>
                <a:srgbClr val="CC3300"/>
              </a:solidFill>
              <a:effectLst>
                <a:outerShdw blurRad="38100" dist="38100" dir="2700000" algn="tl">
                  <a:srgbClr val="000000"/>
                </a:outerShdw>
              </a:effectLst>
              <a:latin typeface="Times New Roman" pitchFamily="18" charset="0"/>
              <a:cs typeface="Elham" pitchFamily="10" charset="-78"/>
            </a:endParaRPr>
          </a:p>
        </p:txBody>
      </p:sp>
      <p:sp>
        <p:nvSpPr>
          <p:cNvPr id="71686" name="AutoShape 6" descr="Blue tissue paper"/>
          <p:cNvSpPr>
            <a:spLocks noChangeArrowheads="1"/>
          </p:cNvSpPr>
          <p:nvPr/>
        </p:nvSpPr>
        <p:spPr bwMode="auto">
          <a:xfrm>
            <a:off x="5943600" y="1752600"/>
            <a:ext cx="1676400" cy="838200"/>
          </a:xfrm>
          <a:prstGeom prst="cloudCallout">
            <a:avLst>
              <a:gd name="adj1" fmla="val -38921"/>
              <a:gd name="adj2" fmla="val 102653"/>
            </a:avLst>
          </a:prstGeom>
          <a:blipFill dpi="0" rotWithShape="0">
            <a:blip r:embed="rId3"/>
            <a:srcRect/>
            <a:tile tx="0" ty="0" sx="100000" sy="100000" flip="none" algn="tl"/>
          </a:blipFill>
          <a:ln w="9525">
            <a:solidFill>
              <a:srgbClr val="FF9900"/>
            </a:solidFill>
            <a:round/>
            <a:headEnd/>
            <a:tailEnd/>
          </a:ln>
          <a:effectLst/>
        </p:spPr>
        <p:txBody>
          <a:bodyPr/>
          <a:lstStyle/>
          <a:p>
            <a:pPr algn="ctr">
              <a:defRPr/>
            </a:pPr>
            <a:r>
              <a:rPr lang="ar-SA" sz="2400" b="1">
                <a:solidFill>
                  <a:srgbClr val="CC3300"/>
                </a:solidFill>
                <a:effectLst>
                  <a:outerShdw blurRad="38100" dist="38100" dir="2700000" algn="tl">
                    <a:srgbClr val="000000"/>
                  </a:outerShdw>
                </a:effectLst>
                <a:latin typeface="Times New Roman" pitchFamily="18" charset="0"/>
                <a:cs typeface="Elham" pitchFamily="10" charset="-78"/>
              </a:rPr>
              <a:t>راستگو</a:t>
            </a:r>
            <a:endParaRPr lang="en-US" sz="2400" b="1">
              <a:solidFill>
                <a:srgbClr val="CC3300"/>
              </a:solidFill>
              <a:effectLst>
                <a:outerShdw blurRad="38100" dist="38100" dir="2700000" algn="tl">
                  <a:srgbClr val="000000"/>
                </a:outerShdw>
              </a:effectLst>
              <a:latin typeface="Times New Roman" pitchFamily="18" charset="0"/>
              <a:cs typeface="Elham" pitchFamily="10" charset="-78"/>
            </a:endParaRPr>
          </a:p>
        </p:txBody>
      </p:sp>
      <p:sp>
        <p:nvSpPr>
          <p:cNvPr id="71687" name="AutoShape 7" descr="Blue tissue paper"/>
          <p:cNvSpPr>
            <a:spLocks noChangeArrowheads="1"/>
          </p:cNvSpPr>
          <p:nvPr/>
        </p:nvSpPr>
        <p:spPr bwMode="auto">
          <a:xfrm rot="-21492751">
            <a:off x="228600" y="2667000"/>
            <a:ext cx="1676400" cy="838200"/>
          </a:xfrm>
          <a:prstGeom prst="cloudCallout">
            <a:avLst>
              <a:gd name="adj1" fmla="val 49083"/>
              <a:gd name="adj2" fmla="val 88282"/>
            </a:avLst>
          </a:prstGeom>
          <a:blipFill dpi="0" rotWithShape="0">
            <a:blip r:embed="rId3"/>
            <a:srcRect/>
            <a:tile tx="0" ty="0" sx="100000" sy="100000" flip="none" algn="tl"/>
          </a:blipFill>
          <a:ln w="9525">
            <a:solidFill>
              <a:srgbClr val="FF9900"/>
            </a:solidFill>
            <a:round/>
            <a:headEnd/>
            <a:tailEnd/>
          </a:ln>
          <a:effectLst/>
        </p:spPr>
        <p:txBody>
          <a:bodyPr/>
          <a:lstStyle/>
          <a:p>
            <a:pPr algn="ctr">
              <a:defRPr/>
            </a:pPr>
            <a:r>
              <a:rPr lang="ar-SA" sz="2400" b="1">
                <a:solidFill>
                  <a:srgbClr val="CC3300"/>
                </a:solidFill>
                <a:effectLst>
                  <a:outerShdw blurRad="38100" dist="38100" dir="2700000" algn="tl">
                    <a:srgbClr val="000000"/>
                  </a:outerShdw>
                </a:effectLst>
                <a:latin typeface="Times New Roman" pitchFamily="18" charset="0"/>
                <a:cs typeface="Elham" pitchFamily="10" charset="-78"/>
              </a:rPr>
              <a:t>خردمند</a:t>
            </a:r>
            <a:endParaRPr lang="en-US" sz="2400" b="1">
              <a:solidFill>
                <a:srgbClr val="CC3300"/>
              </a:solidFill>
              <a:effectLst>
                <a:outerShdw blurRad="38100" dist="38100" dir="2700000" algn="tl">
                  <a:srgbClr val="000000"/>
                </a:outerShdw>
              </a:effectLst>
              <a:latin typeface="Times New Roman" pitchFamily="18" charset="0"/>
              <a:cs typeface="Elham" pitchFamily="10" charset="-78"/>
            </a:endParaRPr>
          </a:p>
        </p:txBody>
      </p:sp>
      <p:sp>
        <p:nvSpPr>
          <p:cNvPr id="71688" name="Rectangle 8"/>
          <p:cNvSpPr>
            <a:spLocks noChangeArrowheads="1"/>
          </p:cNvSpPr>
          <p:nvPr/>
        </p:nvSpPr>
        <p:spPr bwMode="auto">
          <a:xfrm>
            <a:off x="1981200" y="3200400"/>
            <a:ext cx="4953000" cy="1219200"/>
          </a:xfrm>
          <a:prstGeom prst="rect">
            <a:avLst/>
          </a:prstGeom>
          <a:solidFill>
            <a:srgbClr val="FFFF99"/>
          </a:solidFill>
          <a:ln w="9525">
            <a:solidFill>
              <a:srgbClr val="FF6600"/>
            </a:solidFill>
            <a:miter lim="800000"/>
            <a:headEnd/>
            <a:tailEnd/>
          </a:ln>
        </p:spPr>
        <p:txBody>
          <a:bodyPr wrap="none" anchor="ctr"/>
          <a:lstStyle/>
          <a:p>
            <a:pPr algn="ctr"/>
            <a:r>
              <a:rPr lang="ar-SA" sz="2400" b="1" dirty="0" smtClean="0">
                <a:solidFill>
                  <a:srgbClr val="FF0000"/>
                </a:solidFill>
                <a:latin typeface="Times New Roman" pitchFamily="18" charset="0"/>
                <a:cs typeface="+mn-cs"/>
              </a:rPr>
              <a:t>پا</a:t>
            </a:r>
            <a:r>
              <a:rPr lang="fa-IR" sz="2400" b="1" dirty="0" smtClean="0">
                <a:solidFill>
                  <a:srgbClr val="FF0000"/>
                </a:solidFill>
                <a:latin typeface="Times New Roman" pitchFamily="18" charset="0"/>
                <a:cs typeface="+mn-cs"/>
              </a:rPr>
              <a:t>یبند</a:t>
            </a:r>
            <a:r>
              <a:rPr lang="ar-SA" sz="2400" b="1" dirty="0" smtClean="0">
                <a:solidFill>
                  <a:srgbClr val="FF0000"/>
                </a:solidFill>
                <a:latin typeface="Times New Roman" pitchFamily="18" charset="0"/>
                <a:cs typeface="+mn-cs"/>
              </a:rPr>
              <a:t> </a:t>
            </a:r>
            <a:r>
              <a:rPr lang="ar-SA" sz="2400" b="1" dirty="0">
                <a:solidFill>
                  <a:srgbClr val="FF0000"/>
                </a:solidFill>
                <a:latin typeface="Times New Roman" pitchFamily="18" charset="0"/>
                <a:cs typeface="+mn-cs"/>
              </a:rPr>
              <a:t>به اصول اخلاقي</a:t>
            </a:r>
            <a:endParaRPr lang="en-US" sz="2400" b="1" dirty="0">
              <a:solidFill>
                <a:srgbClr val="FF0000"/>
              </a:solidFill>
              <a:latin typeface="Times New Roman" pitchFamily="18" charset="0"/>
              <a:cs typeface="+mn-cs"/>
            </a:endParaRPr>
          </a:p>
        </p:txBody>
      </p:sp>
      <p:sp>
        <p:nvSpPr>
          <p:cNvPr id="22537" name="WordArt 9"/>
          <p:cNvSpPr>
            <a:spLocks noChangeArrowheads="1" noChangeShapeType="1" noTextEdit="1"/>
          </p:cNvSpPr>
          <p:nvPr/>
        </p:nvSpPr>
        <p:spPr bwMode="auto">
          <a:xfrm>
            <a:off x="304800" y="152400"/>
            <a:ext cx="8534400" cy="762000"/>
          </a:xfrm>
          <a:prstGeom prst="rect">
            <a:avLst/>
          </a:prstGeom>
          <a:solidFill>
            <a:schemeClr val="accent3">
              <a:lumMod val="40000"/>
              <a:lumOff val="60000"/>
            </a:schemeClr>
          </a:solidFill>
        </p:spPr>
        <p:txBody>
          <a:bodyPr wrap="none" fromWordArt="1">
            <a:prstTxWarp prst="textTriangle">
              <a:avLst>
                <a:gd name="adj" fmla="val 26585"/>
              </a:avLst>
            </a:prstTxWarp>
            <a:scene3d>
              <a:camera prst="legacyObliqueTopLeft"/>
              <a:lightRig rig="legacyNormal3" dir="r"/>
            </a:scene3d>
            <a:sp3d extrusionH="201600" prstMaterial="legacyMatte">
              <a:extrusionClr>
                <a:srgbClr val="0066CC"/>
              </a:extrusionClr>
            </a:sp3d>
          </a:bodyPr>
          <a:lstStyle/>
          <a:p>
            <a:pPr algn="ctr" rtl="1"/>
            <a:r>
              <a:rPr lang="fa-IR" sz="3600" b="1" kern="10" dirty="0">
                <a:ln w="9525">
                  <a:round/>
                  <a:headEnd/>
                  <a:tailEnd/>
                </a:ln>
                <a:solidFill>
                  <a:srgbClr val="FF0000"/>
                </a:solidFill>
                <a:latin typeface="Arial"/>
                <a:cs typeface="Arial"/>
              </a:rPr>
              <a:t>ويژگي فردي مميزان</a:t>
            </a:r>
            <a:endParaRPr lang="en-US" sz="3600" b="1" kern="10" dirty="0">
              <a:ln w="9525">
                <a:round/>
                <a:headEnd/>
                <a:tailEnd/>
              </a:ln>
              <a:solidFill>
                <a:srgbClr val="FF0000"/>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1688"/>
                                        </p:tgtEl>
                                        <p:attrNameLst>
                                          <p:attrName>style.visibility</p:attrName>
                                        </p:attrNameLst>
                                      </p:cBhvr>
                                      <p:to>
                                        <p:strVal val="visible"/>
                                      </p:to>
                                    </p:set>
                                    <p:anim calcmode="lin" valueType="num">
                                      <p:cBhvr>
                                        <p:cTn id="7" dur="500" fill="hold"/>
                                        <p:tgtEl>
                                          <p:spTgt spid="71688"/>
                                        </p:tgtEl>
                                        <p:attrNameLst>
                                          <p:attrName>ppt_w</p:attrName>
                                        </p:attrNameLst>
                                      </p:cBhvr>
                                      <p:tavLst>
                                        <p:tav tm="0">
                                          <p:val>
                                            <p:fltVal val="0"/>
                                          </p:val>
                                        </p:tav>
                                        <p:tav tm="100000">
                                          <p:val>
                                            <p:strVal val="#ppt_w"/>
                                          </p:val>
                                        </p:tav>
                                      </p:tavLst>
                                    </p:anim>
                                    <p:anim calcmode="lin" valueType="num">
                                      <p:cBhvr>
                                        <p:cTn id="8" dur="500" fill="hold"/>
                                        <p:tgtEl>
                                          <p:spTgt spid="7168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1683"/>
                                        </p:tgtEl>
                                        <p:attrNameLst>
                                          <p:attrName>style.visibility</p:attrName>
                                        </p:attrNameLst>
                                      </p:cBhvr>
                                      <p:to>
                                        <p:strVal val="visible"/>
                                      </p:to>
                                    </p:set>
                                    <p:anim calcmode="lin" valueType="num">
                                      <p:cBhvr>
                                        <p:cTn id="13" dur="500" fill="hold"/>
                                        <p:tgtEl>
                                          <p:spTgt spid="71683"/>
                                        </p:tgtEl>
                                        <p:attrNameLst>
                                          <p:attrName>ppt_w</p:attrName>
                                        </p:attrNameLst>
                                      </p:cBhvr>
                                      <p:tavLst>
                                        <p:tav tm="0">
                                          <p:val>
                                            <p:fltVal val="0"/>
                                          </p:val>
                                        </p:tav>
                                        <p:tav tm="100000">
                                          <p:val>
                                            <p:strVal val="#ppt_w"/>
                                          </p:val>
                                        </p:tav>
                                      </p:tavLst>
                                    </p:anim>
                                    <p:anim calcmode="lin" valueType="num">
                                      <p:cBhvr>
                                        <p:cTn id="14" dur="500" fill="hold"/>
                                        <p:tgtEl>
                                          <p:spTgt spid="7168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1686"/>
                                        </p:tgtEl>
                                        <p:attrNameLst>
                                          <p:attrName>style.visibility</p:attrName>
                                        </p:attrNameLst>
                                      </p:cBhvr>
                                      <p:to>
                                        <p:strVal val="visible"/>
                                      </p:to>
                                    </p:set>
                                    <p:anim calcmode="lin" valueType="num">
                                      <p:cBhvr>
                                        <p:cTn id="19" dur="500" fill="hold"/>
                                        <p:tgtEl>
                                          <p:spTgt spid="71686"/>
                                        </p:tgtEl>
                                        <p:attrNameLst>
                                          <p:attrName>ppt_w</p:attrName>
                                        </p:attrNameLst>
                                      </p:cBhvr>
                                      <p:tavLst>
                                        <p:tav tm="0">
                                          <p:val>
                                            <p:fltVal val="0"/>
                                          </p:val>
                                        </p:tav>
                                        <p:tav tm="100000">
                                          <p:val>
                                            <p:strVal val="#ppt_w"/>
                                          </p:val>
                                        </p:tav>
                                      </p:tavLst>
                                    </p:anim>
                                    <p:anim calcmode="lin" valueType="num">
                                      <p:cBhvr>
                                        <p:cTn id="20" dur="500" fill="hold"/>
                                        <p:tgtEl>
                                          <p:spTgt spid="71686"/>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1684"/>
                                        </p:tgtEl>
                                        <p:attrNameLst>
                                          <p:attrName>style.visibility</p:attrName>
                                        </p:attrNameLst>
                                      </p:cBhvr>
                                      <p:to>
                                        <p:strVal val="visible"/>
                                      </p:to>
                                    </p:set>
                                    <p:anim calcmode="lin" valueType="num">
                                      <p:cBhvr>
                                        <p:cTn id="25" dur="500" fill="hold"/>
                                        <p:tgtEl>
                                          <p:spTgt spid="71684"/>
                                        </p:tgtEl>
                                        <p:attrNameLst>
                                          <p:attrName>ppt_w</p:attrName>
                                        </p:attrNameLst>
                                      </p:cBhvr>
                                      <p:tavLst>
                                        <p:tav tm="0">
                                          <p:val>
                                            <p:fltVal val="0"/>
                                          </p:val>
                                        </p:tav>
                                        <p:tav tm="100000">
                                          <p:val>
                                            <p:strVal val="#ppt_w"/>
                                          </p:val>
                                        </p:tav>
                                      </p:tavLst>
                                    </p:anim>
                                    <p:anim calcmode="lin" valueType="num">
                                      <p:cBhvr>
                                        <p:cTn id="26" dur="500" fill="hold"/>
                                        <p:tgtEl>
                                          <p:spTgt spid="71684"/>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1685"/>
                                        </p:tgtEl>
                                        <p:attrNameLst>
                                          <p:attrName>style.visibility</p:attrName>
                                        </p:attrNameLst>
                                      </p:cBhvr>
                                      <p:to>
                                        <p:strVal val="visible"/>
                                      </p:to>
                                    </p:set>
                                    <p:anim calcmode="lin" valueType="num">
                                      <p:cBhvr>
                                        <p:cTn id="31" dur="500" fill="hold"/>
                                        <p:tgtEl>
                                          <p:spTgt spid="71685"/>
                                        </p:tgtEl>
                                        <p:attrNameLst>
                                          <p:attrName>ppt_w</p:attrName>
                                        </p:attrNameLst>
                                      </p:cBhvr>
                                      <p:tavLst>
                                        <p:tav tm="0">
                                          <p:val>
                                            <p:fltVal val="0"/>
                                          </p:val>
                                        </p:tav>
                                        <p:tav tm="100000">
                                          <p:val>
                                            <p:strVal val="#ppt_w"/>
                                          </p:val>
                                        </p:tav>
                                      </p:tavLst>
                                    </p:anim>
                                    <p:anim calcmode="lin" valueType="num">
                                      <p:cBhvr>
                                        <p:cTn id="32" dur="500" fill="hold"/>
                                        <p:tgtEl>
                                          <p:spTgt spid="71685"/>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71687"/>
                                        </p:tgtEl>
                                        <p:attrNameLst>
                                          <p:attrName>style.visibility</p:attrName>
                                        </p:attrNameLst>
                                      </p:cBhvr>
                                      <p:to>
                                        <p:strVal val="visible"/>
                                      </p:to>
                                    </p:set>
                                    <p:anim calcmode="lin" valueType="num">
                                      <p:cBhvr>
                                        <p:cTn id="37" dur="500" fill="hold"/>
                                        <p:tgtEl>
                                          <p:spTgt spid="71687"/>
                                        </p:tgtEl>
                                        <p:attrNameLst>
                                          <p:attrName>ppt_w</p:attrName>
                                        </p:attrNameLst>
                                      </p:cBhvr>
                                      <p:tavLst>
                                        <p:tav tm="0">
                                          <p:val>
                                            <p:fltVal val="0"/>
                                          </p:val>
                                        </p:tav>
                                        <p:tav tm="100000">
                                          <p:val>
                                            <p:strVal val="#ppt_w"/>
                                          </p:val>
                                        </p:tav>
                                      </p:tavLst>
                                    </p:anim>
                                    <p:anim calcmode="lin" valueType="num">
                                      <p:cBhvr>
                                        <p:cTn id="38" dur="500" fill="hold"/>
                                        <p:tgtEl>
                                          <p:spTgt spid="7168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animBg="1" autoUpdateAnimBg="0"/>
      <p:bldP spid="71684" grpId="0" animBg="1" autoUpdateAnimBg="0"/>
      <p:bldP spid="71685" grpId="0" animBg="1" autoUpdateAnimBg="0"/>
      <p:bldP spid="71686" grpId="0" animBg="1" autoUpdateAnimBg="0"/>
      <p:bldP spid="71687" grpId="0" animBg="1" autoUpdateAnimBg="0"/>
      <p:bldP spid="71688"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descr="Newsprint"/>
          <p:cNvSpPr>
            <a:spLocks noChangeArrowheads="1"/>
          </p:cNvSpPr>
          <p:nvPr/>
        </p:nvSpPr>
        <p:spPr bwMode="auto">
          <a:xfrm>
            <a:off x="0" y="0"/>
            <a:ext cx="9144000" cy="6858000"/>
          </a:xfrm>
          <a:prstGeom prst="rect">
            <a:avLst/>
          </a:prstGeom>
          <a:blipFill dpi="0" rotWithShape="0">
            <a:blip r:embed="rId2"/>
            <a:srcRect/>
            <a:tile tx="0" ty="0" sx="100000" sy="100000" flip="none" algn="tl"/>
          </a:blipFill>
          <a:ln w="9525">
            <a:solidFill>
              <a:srgbClr val="FFCC99"/>
            </a:solidFill>
            <a:miter lim="800000"/>
            <a:headEnd/>
            <a:tailEnd/>
          </a:ln>
        </p:spPr>
        <p:txBody>
          <a:bodyPr wrap="none" anchor="ctr"/>
          <a:lstStyle/>
          <a:p>
            <a:endParaRPr lang="en-US"/>
          </a:p>
        </p:txBody>
      </p:sp>
      <p:sp>
        <p:nvSpPr>
          <p:cNvPr id="73731" name="Text Box 3"/>
          <p:cNvSpPr txBox="1">
            <a:spLocks noChangeArrowheads="1"/>
          </p:cNvSpPr>
          <p:nvPr/>
        </p:nvSpPr>
        <p:spPr bwMode="auto">
          <a:xfrm>
            <a:off x="1676400" y="1828800"/>
            <a:ext cx="7315200" cy="646331"/>
          </a:xfrm>
          <a:prstGeom prst="rect">
            <a:avLst/>
          </a:prstGeom>
          <a:noFill/>
          <a:ln w="9525">
            <a:noFill/>
            <a:miter lim="800000"/>
            <a:headEnd/>
            <a:tailEnd/>
          </a:ln>
        </p:spPr>
        <p:txBody>
          <a:bodyPr wrap="square">
            <a:spAutoFit/>
          </a:bodyPr>
          <a:lstStyle/>
          <a:p>
            <a:pPr algn="r" rtl="1">
              <a:spcBef>
                <a:spcPct val="50000"/>
              </a:spcBef>
            </a:pPr>
            <a:r>
              <a:rPr lang="ar-SA" sz="3600" b="1" dirty="0">
                <a:solidFill>
                  <a:srgbClr val="CC3300"/>
                </a:solidFill>
                <a:latin typeface="Times New Roman" pitchFamily="18" charset="0"/>
                <a:cs typeface="+mn-cs"/>
              </a:rPr>
              <a:t>ح</a:t>
            </a:r>
            <a:r>
              <a:rPr lang="ar-SA" sz="3600" b="1" dirty="0">
                <a:latin typeface="Times New Roman" pitchFamily="18" charset="0"/>
                <a:cs typeface="+mn-cs"/>
              </a:rPr>
              <a:t> </a:t>
            </a:r>
            <a:r>
              <a:rPr lang="ar-SA" sz="3600" b="1" dirty="0">
                <a:solidFill>
                  <a:srgbClr val="CC3300"/>
                </a:solidFill>
                <a:latin typeface="Times New Roman" pitchFamily="18" charset="0"/>
                <a:cs typeface="+mn-cs"/>
              </a:rPr>
              <a:t>) قادر به تصميم گيري </a:t>
            </a:r>
            <a:r>
              <a:rPr lang="fa-IR" sz="3600" b="1" dirty="0">
                <a:solidFill>
                  <a:srgbClr val="CC3300"/>
                </a:solidFill>
                <a:latin typeface="Times New Roman" pitchFamily="18" charset="0"/>
                <a:cs typeface="+mn-cs"/>
              </a:rPr>
              <a:t>واقع گرایانه </a:t>
            </a:r>
            <a:r>
              <a:rPr lang="ar-SA" sz="3600" b="1" dirty="0">
                <a:solidFill>
                  <a:srgbClr val="CC3300"/>
                </a:solidFill>
                <a:latin typeface="Times New Roman" pitchFamily="18" charset="0"/>
                <a:cs typeface="+mn-cs"/>
              </a:rPr>
              <a:t> </a:t>
            </a:r>
            <a:endParaRPr lang="en-US" sz="3600" b="1" dirty="0">
              <a:solidFill>
                <a:srgbClr val="CC3300"/>
              </a:solidFill>
              <a:latin typeface="Times New Roman" pitchFamily="18" charset="0"/>
              <a:cs typeface="+mn-cs"/>
            </a:endParaRPr>
          </a:p>
        </p:txBody>
      </p:sp>
      <p:sp>
        <p:nvSpPr>
          <p:cNvPr id="73732" name="Text Box 4"/>
          <p:cNvSpPr txBox="1">
            <a:spLocks noChangeArrowheads="1"/>
          </p:cNvSpPr>
          <p:nvPr/>
        </p:nvSpPr>
        <p:spPr bwMode="auto">
          <a:xfrm>
            <a:off x="838200" y="2743200"/>
            <a:ext cx="7924800" cy="830997"/>
          </a:xfrm>
          <a:prstGeom prst="rect">
            <a:avLst/>
          </a:prstGeom>
          <a:noFill/>
          <a:ln w="9525">
            <a:noFill/>
            <a:miter lim="800000"/>
            <a:headEnd/>
            <a:tailEnd/>
          </a:ln>
          <a:effectLst/>
        </p:spPr>
        <p:txBody>
          <a:bodyPr>
            <a:spAutoFit/>
          </a:bodyPr>
          <a:lstStyle/>
          <a:p>
            <a:pPr algn="r" rtl="1">
              <a:spcBef>
                <a:spcPct val="50000"/>
              </a:spcBef>
              <a:defRPr/>
            </a:pPr>
            <a:r>
              <a:rPr lang="ar-SA" sz="2400" b="1" dirty="0">
                <a:solidFill>
                  <a:srgbClr val="003366"/>
                </a:solidFill>
                <a:effectLst>
                  <a:outerShdw blurRad="38100" dist="38100" dir="2700000" algn="tl">
                    <a:srgbClr val="C0C0C0"/>
                  </a:outerShdw>
                </a:effectLst>
                <a:latin typeface="Times New Roman" pitchFamily="18" charset="0"/>
                <a:cs typeface="+mn-cs"/>
              </a:rPr>
              <a:t>يعني توانمند در دستيابي به موقع به نتايج بر مبناي تحليل و استدلال منطقي باشد .</a:t>
            </a:r>
            <a:endParaRPr lang="en-US" sz="2400" b="1" dirty="0">
              <a:solidFill>
                <a:srgbClr val="003366"/>
              </a:solidFill>
              <a:effectLst>
                <a:outerShdw blurRad="38100" dist="38100" dir="2700000" algn="tl">
                  <a:srgbClr val="C0C0C0"/>
                </a:outerShdw>
              </a:effectLst>
              <a:latin typeface="Times New Roman" pitchFamily="18" charset="0"/>
              <a:cs typeface="+mn-cs"/>
            </a:endParaRPr>
          </a:p>
        </p:txBody>
      </p:sp>
      <p:sp>
        <p:nvSpPr>
          <p:cNvPr id="73733" name="Text Box 5"/>
          <p:cNvSpPr txBox="1">
            <a:spLocks noChangeArrowheads="1"/>
          </p:cNvSpPr>
          <p:nvPr/>
        </p:nvSpPr>
        <p:spPr bwMode="auto">
          <a:xfrm>
            <a:off x="2057400" y="4267200"/>
            <a:ext cx="6934200" cy="646331"/>
          </a:xfrm>
          <a:prstGeom prst="rect">
            <a:avLst/>
          </a:prstGeom>
          <a:noFill/>
          <a:ln w="9525">
            <a:noFill/>
            <a:miter lim="800000"/>
            <a:headEnd/>
            <a:tailEnd/>
          </a:ln>
        </p:spPr>
        <p:txBody>
          <a:bodyPr wrap="square">
            <a:spAutoFit/>
          </a:bodyPr>
          <a:lstStyle/>
          <a:p>
            <a:pPr algn="r" rtl="1">
              <a:spcBef>
                <a:spcPct val="50000"/>
              </a:spcBef>
            </a:pPr>
            <a:r>
              <a:rPr lang="ar-SA" sz="2400" dirty="0">
                <a:solidFill>
                  <a:srgbClr val="CC3300"/>
                </a:solidFill>
                <a:latin typeface="Times New Roman" pitchFamily="18" charset="0"/>
                <a:cs typeface="Farnaz" pitchFamily="10" charset="-78"/>
              </a:rPr>
              <a:t>ط ) </a:t>
            </a:r>
            <a:r>
              <a:rPr lang="ar-SA" sz="3600" b="1" dirty="0">
                <a:solidFill>
                  <a:srgbClr val="CC3300"/>
                </a:solidFill>
                <a:latin typeface="Times New Roman" pitchFamily="18" charset="0"/>
                <a:cs typeface="+mn-cs"/>
              </a:rPr>
              <a:t>متكي به نفس </a:t>
            </a:r>
            <a:endParaRPr lang="en-US" sz="2400" b="1" dirty="0">
              <a:solidFill>
                <a:srgbClr val="CC3300"/>
              </a:solidFill>
              <a:latin typeface="Times New Roman" pitchFamily="18" charset="0"/>
              <a:cs typeface="+mn-cs"/>
            </a:endParaRPr>
          </a:p>
        </p:txBody>
      </p:sp>
      <p:sp>
        <p:nvSpPr>
          <p:cNvPr id="73734" name="Text Box 6"/>
          <p:cNvSpPr txBox="1">
            <a:spLocks noChangeArrowheads="1"/>
          </p:cNvSpPr>
          <p:nvPr/>
        </p:nvSpPr>
        <p:spPr bwMode="auto">
          <a:xfrm>
            <a:off x="4953000" y="5105400"/>
            <a:ext cx="3962400" cy="457200"/>
          </a:xfrm>
          <a:prstGeom prst="rect">
            <a:avLst/>
          </a:prstGeom>
          <a:noFill/>
          <a:ln w="9525">
            <a:noFill/>
            <a:miter lim="800000"/>
            <a:headEnd/>
            <a:tailEnd/>
          </a:ln>
          <a:effectLst/>
        </p:spPr>
        <p:txBody>
          <a:bodyPr>
            <a:spAutoFit/>
          </a:bodyPr>
          <a:lstStyle/>
          <a:p>
            <a:pPr rtl="1">
              <a:spcBef>
                <a:spcPct val="50000"/>
              </a:spcBef>
              <a:defRPr/>
            </a:pPr>
            <a:r>
              <a:rPr lang="ar-SA" sz="2400" b="1" dirty="0">
                <a:solidFill>
                  <a:srgbClr val="003366"/>
                </a:solidFill>
                <a:effectLst>
                  <a:outerShdw blurRad="38100" dist="38100" dir="2700000" algn="tl">
                    <a:srgbClr val="C0C0C0"/>
                  </a:outerShdw>
                </a:effectLst>
                <a:latin typeface="Times New Roman" pitchFamily="18" charset="0"/>
                <a:cs typeface="+mn-cs"/>
              </a:rPr>
              <a:t>يعني مستقل در انجام فعاليت ها</a:t>
            </a:r>
            <a:endParaRPr lang="en-US" sz="2400" b="1" dirty="0">
              <a:solidFill>
                <a:srgbClr val="003366"/>
              </a:solidFill>
              <a:effectLst>
                <a:outerShdw blurRad="38100" dist="38100" dir="2700000" algn="tl">
                  <a:srgbClr val="C0C0C0"/>
                </a:outerShdw>
              </a:effectLst>
              <a:latin typeface="Times New Roman" pitchFamily="18" charset="0"/>
              <a:cs typeface="+mn-cs"/>
            </a:endParaRPr>
          </a:p>
        </p:txBody>
      </p:sp>
      <p:sp>
        <p:nvSpPr>
          <p:cNvPr id="73735" name="Text Box 7"/>
          <p:cNvSpPr txBox="1">
            <a:spLocks noChangeArrowheads="1"/>
          </p:cNvSpPr>
          <p:nvPr/>
        </p:nvSpPr>
        <p:spPr bwMode="auto">
          <a:xfrm>
            <a:off x="304800" y="5105400"/>
            <a:ext cx="5181600" cy="457200"/>
          </a:xfrm>
          <a:prstGeom prst="rect">
            <a:avLst/>
          </a:prstGeom>
          <a:noFill/>
          <a:ln w="9525">
            <a:noFill/>
            <a:miter lim="800000"/>
            <a:headEnd/>
            <a:tailEnd/>
          </a:ln>
          <a:effectLst/>
        </p:spPr>
        <p:txBody>
          <a:bodyPr>
            <a:spAutoFit/>
          </a:bodyPr>
          <a:lstStyle/>
          <a:p>
            <a:pPr rtl="1">
              <a:spcBef>
                <a:spcPct val="50000"/>
              </a:spcBef>
              <a:defRPr/>
            </a:pPr>
            <a:r>
              <a:rPr lang="ar-SA" sz="2400" b="1" dirty="0">
                <a:solidFill>
                  <a:srgbClr val="003366"/>
                </a:solidFill>
                <a:effectLst>
                  <a:outerShdw blurRad="38100" dist="38100" dir="2700000" algn="tl">
                    <a:srgbClr val="C0C0C0"/>
                  </a:outerShdw>
                </a:effectLst>
                <a:latin typeface="Times New Roman" pitchFamily="18" charset="0"/>
                <a:cs typeface="+mn-cs"/>
              </a:rPr>
              <a:t> و در عين حال قادر به همكاري موثر باشد .</a:t>
            </a:r>
            <a:endParaRPr lang="en-US" sz="2400" b="1" dirty="0">
              <a:solidFill>
                <a:srgbClr val="003366"/>
              </a:solidFill>
              <a:effectLst>
                <a:outerShdw blurRad="38100" dist="38100" dir="2700000" algn="tl">
                  <a:srgbClr val="C0C0C0"/>
                </a:outerShdw>
              </a:effectLst>
              <a:latin typeface="Times New Roman" pitchFamily="18" charset="0"/>
              <a:cs typeface="+mn-cs"/>
            </a:endParaRPr>
          </a:p>
        </p:txBody>
      </p:sp>
      <p:sp>
        <p:nvSpPr>
          <p:cNvPr id="24584" name="WordArt 8"/>
          <p:cNvSpPr>
            <a:spLocks noChangeArrowheads="1" noChangeShapeType="1" noTextEdit="1"/>
          </p:cNvSpPr>
          <p:nvPr/>
        </p:nvSpPr>
        <p:spPr bwMode="auto">
          <a:xfrm>
            <a:off x="609600" y="152400"/>
            <a:ext cx="8153400" cy="762000"/>
          </a:xfrm>
          <a:prstGeom prst="rect">
            <a:avLst/>
          </a:prstGeom>
          <a:solidFill>
            <a:schemeClr val="accent3">
              <a:lumMod val="40000"/>
              <a:lumOff val="60000"/>
            </a:schemeClr>
          </a:solidFill>
        </p:spPr>
        <p:txBody>
          <a:bodyPr wrap="none" fromWordArt="1">
            <a:prstTxWarp prst="textTriangle">
              <a:avLst>
                <a:gd name="adj" fmla="val 26585"/>
              </a:avLst>
            </a:prstTxWarp>
            <a:scene3d>
              <a:camera prst="legacyObliqueTopLeft"/>
              <a:lightRig rig="legacyNormal3" dir="r"/>
            </a:scene3d>
            <a:sp3d extrusionH="201600" prstMaterial="legacyMatte">
              <a:extrusionClr>
                <a:srgbClr val="0066CC"/>
              </a:extrusionClr>
            </a:sp3d>
          </a:bodyPr>
          <a:lstStyle/>
          <a:p>
            <a:pPr algn="ctr" rtl="1"/>
            <a:r>
              <a:rPr lang="fa-IR" sz="5400" b="1" kern="10" dirty="0">
                <a:ln w="9525">
                  <a:round/>
                  <a:headEnd/>
                  <a:tailEnd/>
                </a:ln>
                <a:solidFill>
                  <a:srgbClr val="FF0000"/>
                </a:solidFill>
                <a:latin typeface="Arial"/>
                <a:cs typeface="Arial"/>
              </a:rPr>
              <a:t>ويژگي فردي مميزان</a:t>
            </a:r>
            <a:endParaRPr lang="en-US" sz="5400" b="1" kern="10" dirty="0">
              <a:ln w="9525">
                <a:round/>
                <a:headEnd/>
                <a:tailEnd/>
              </a:ln>
              <a:solidFill>
                <a:srgbClr val="FF0000"/>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dissolve">
                                      <p:cBhvr>
                                        <p:cTn id="7" dur="500"/>
                                        <p:tgtEl>
                                          <p:spTgt spid="7373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3732"/>
                                        </p:tgtEl>
                                        <p:attrNameLst>
                                          <p:attrName>style.visibility</p:attrName>
                                        </p:attrNameLst>
                                      </p:cBhvr>
                                      <p:to>
                                        <p:strVal val="visible"/>
                                      </p:to>
                                    </p:set>
                                    <p:animEffect transition="in" filter="dissolve">
                                      <p:cBhvr>
                                        <p:cTn id="12" dur="500"/>
                                        <p:tgtEl>
                                          <p:spTgt spid="7373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3733"/>
                                        </p:tgtEl>
                                        <p:attrNameLst>
                                          <p:attrName>style.visibility</p:attrName>
                                        </p:attrNameLst>
                                      </p:cBhvr>
                                      <p:to>
                                        <p:strVal val="visible"/>
                                      </p:to>
                                    </p:set>
                                    <p:animEffect transition="in" filter="dissolve">
                                      <p:cBhvr>
                                        <p:cTn id="17" dur="500"/>
                                        <p:tgtEl>
                                          <p:spTgt spid="7373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3734"/>
                                        </p:tgtEl>
                                        <p:attrNameLst>
                                          <p:attrName>style.visibility</p:attrName>
                                        </p:attrNameLst>
                                      </p:cBhvr>
                                      <p:to>
                                        <p:strVal val="visible"/>
                                      </p:to>
                                    </p:set>
                                    <p:animEffect transition="in" filter="dissolve">
                                      <p:cBhvr>
                                        <p:cTn id="22" dur="500"/>
                                        <p:tgtEl>
                                          <p:spTgt spid="7373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3735"/>
                                        </p:tgtEl>
                                        <p:attrNameLst>
                                          <p:attrName>style.visibility</p:attrName>
                                        </p:attrNameLst>
                                      </p:cBhvr>
                                      <p:to>
                                        <p:strVal val="visible"/>
                                      </p:to>
                                    </p:set>
                                    <p:animEffect transition="in" filter="dissolve">
                                      <p:cBhvr>
                                        <p:cTn id="27" dur="500"/>
                                        <p:tgtEl>
                                          <p:spTgt spid="73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utoUpdateAnimBg="0"/>
      <p:bldP spid="73732" grpId="0" autoUpdateAnimBg="0"/>
      <p:bldP spid="73733" grpId="0" autoUpdateAnimBg="0"/>
      <p:bldP spid="73734" grpId="0" autoUpdateAnimBg="0"/>
      <p:bldP spid="7373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a:xfrm>
            <a:off x="457200" y="274638"/>
            <a:ext cx="6994525" cy="6178550"/>
          </a:xfrm>
        </p:spPr>
        <p:txBody>
          <a:bodyPr/>
          <a:lstStyle/>
          <a:p>
            <a:pPr algn="r" eaLnBrk="1" hangingPunct="1"/>
            <a:r>
              <a:rPr lang="fa-IR" b="1" i="1" smtClean="0">
                <a:solidFill>
                  <a:srgbClr val="FF0000"/>
                </a:solidFill>
              </a:rPr>
              <a:t>خصوصیات فردی:</a:t>
            </a:r>
            <a:br>
              <a:rPr lang="fa-IR" b="1" i="1" smtClean="0">
                <a:solidFill>
                  <a:srgbClr val="FF0000"/>
                </a:solidFill>
              </a:rPr>
            </a:br>
            <a:r>
              <a:rPr lang="fa-IR" b="1" i="1" smtClean="0"/>
              <a:t/>
            </a:r>
            <a:br>
              <a:rPr lang="fa-IR" b="1" i="1" smtClean="0"/>
            </a:br>
            <a:r>
              <a:rPr lang="fa-IR" b="1" i="1" smtClean="0"/>
              <a:t>قابلیت های مدیریتی</a:t>
            </a:r>
            <a:br>
              <a:rPr lang="fa-IR" b="1" i="1" smtClean="0"/>
            </a:br>
            <a:r>
              <a:rPr lang="fa-IR" b="1" i="1" smtClean="0"/>
              <a:t>حفظ صلاحیت</a:t>
            </a:r>
            <a:br>
              <a:rPr lang="fa-IR" b="1" i="1" smtClean="0"/>
            </a:br>
            <a:r>
              <a:rPr lang="fa-IR" b="1" i="1" smtClean="0"/>
              <a:t>زبان</a:t>
            </a:r>
            <a:br>
              <a:rPr lang="fa-IR" b="1" i="1" smtClean="0"/>
            </a:br>
            <a:r>
              <a:rPr lang="fa-IR" b="1" i="1" smtClean="0"/>
              <a:t>آگاهی و اشراف کلی</a:t>
            </a:r>
            <a:endParaRPr lang="en-US" b="1" i="1"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a:xfrm>
            <a:off x="457200" y="274638"/>
            <a:ext cx="8229600" cy="6249987"/>
          </a:xfrm>
          <a:solidFill>
            <a:schemeClr val="accent3">
              <a:lumMod val="40000"/>
              <a:lumOff val="60000"/>
            </a:schemeClr>
          </a:solidFill>
        </p:spPr>
        <p:txBody>
          <a:bodyPr/>
          <a:lstStyle/>
          <a:p>
            <a:pPr eaLnBrk="1" hangingPunct="1"/>
            <a:r>
              <a:rPr lang="fa-IR" sz="5400" b="1" i="1" dirty="0" smtClean="0">
                <a:solidFill>
                  <a:srgbClr val="FF0000"/>
                </a:solidFill>
              </a:rPr>
              <a:t> فنون ارتباطی</a:t>
            </a:r>
            <a:r>
              <a:rPr lang="fa-IR" sz="5400" b="1" dirty="0" smtClean="0"/>
              <a:t/>
            </a:r>
            <a:br>
              <a:rPr lang="fa-IR" sz="5400" b="1" dirty="0" smtClean="0"/>
            </a:br>
            <a:r>
              <a:rPr lang="fa-IR" sz="5400" b="1" dirty="0" smtClean="0">
                <a:solidFill>
                  <a:srgbClr val="FF0000"/>
                </a:solidFill>
              </a:rPr>
              <a:t>ممیز حرفه ای</a:t>
            </a:r>
            <a:r>
              <a:rPr lang="fa-IR" sz="5400" b="1" dirty="0" smtClean="0"/>
              <a:t/>
            </a:r>
            <a:br>
              <a:rPr lang="fa-IR" sz="5400" b="1" dirty="0" smtClean="0"/>
            </a:br>
            <a:r>
              <a:rPr lang="fa-IR" sz="5400" b="1" dirty="0" smtClean="0"/>
              <a:t>نظرات و رفتار ممیز تا حد زیادی بر جریان ممیزی تاثیر مثبت یا منفی می گذارد</a:t>
            </a:r>
            <a:endParaRPr lang="en-US" sz="5400" b="1"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a:xfrm>
            <a:off x="457200" y="0"/>
            <a:ext cx="8534400" cy="6858000"/>
          </a:xfrm>
          <a:solidFill>
            <a:schemeClr val="accent3">
              <a:lumMod val="40000"/>
              <a:lumOff val="60000"/>
            </a:schemeClr>
          </a:solidFill>
        </p:spPr>
        <p:txBody>
          <a:bodyPr/>
          <a:lstStyle/>
          <a:p>
            <a:pPr algn="r" eaLnBrk="1" hangingPunct="1"/>
            <a:r>
              <a:rPr lang="fa-IR" sz="3200" b="1" i="1" dirty="0" smtClean="0">
                <a:solidFill>
                  <a:srgbClr val="FF0000"/>
                </a:solidFill>
              </a:rPr>
              <a:t>مفاهیم روانشناسی ارتباطات</a:t>
            </a:r>
            <a:r>
              <a:rPr lang="fa-IR" sz="4800" b="1" i="1" dirty="0" smtClean="0">
                <a:solidFill>
                  <a:srgbClr val="FF0000"/>
                </a:solidFill>
              </a:rPr>
              <a:t/>
            </a:r>
            <a:br>
              <a:rPr lang="fa-IR" sz="4800" b="1" i="1" dirty="0" smtClean="0">
                <a:solidFill>
                  <a:srgbClr val="FF0000"/>
                </a:solidFill>
              </a:rPr>
            </a:br>
            <a:r>
              <a:rPr lang="fa-IR" sz="3200" b="1" i="1" dirty="0" smtClean="0">
                <a:solidFill>
                  <a:srgbClr val="FF0000"/>
                </a:solidFill>
                <a:cs typeface="+mn-cs"/>
              </a:rPr>
              <a:t> 1- موقعیت مخاطب</a:t>
            </a:r>
            <a:r>
              <a:rPr lang="fa-IR" sz="4000" dirty="0" smtClean="0"/>
              <a:t/>
            </a:r>
            <a:br>
              <a:rPr lang="fa-IR" sz="4000" dirty="0" smtClean="0"/>
            </a:br>
            <a:r>
              <a:rPr lang="fa-IR" sz="4000" dirty="0" smtClean="0"/>
              <a:t> </a:t>
            </a:r>
            <a:r>
              <a:rPr lang="fa-IR" sz="2000" b="1" dirty="0" smtClean="0"/>
              <a:t>یک موقعیت امتحان دهنده را دارد و با توجه به اینکه افراد از انتقاد گریزان است لذا باید منتظر مقاومت و پیش داوری شخص مخاطب باشیم که این موقعیت ناشی از:</a:t>
            </a:r>
            <a:br>
              <a:rPr lang="fa-IR" sz="2000" b="1" dirty="0" smtClean="0"/>
            </a:br>
            <a:r>
              <a:rPr lang="fa-IR" sz="2000" b="1" dirty="0" smtClean="0"/>
              <a:t>1- ترس عمومی از انتقال</a:t>
            </a:r>
            <a:br>
              <a:rPr lang="fa-IR" sz="2000" b="1" dirty="0" smtClean="0"/>
            </a:br>
            <a:r>
              <a:rPr lang="fa-IR" sz="2000" b="1" dirty="0" smtClean="0"/>
              <a:t>2- ترس از افشای نقاط ضعف کاری</a:t>
            </a:r>
            <a:br>
              <a:rPr lang="fa-IR" sz="2000" b="1" dirty="0" smtClean="0"/>
            </a:br>
            <a:r>
              <a:rPr lang="fa-IR" sz="2000" b="1" dirty="0" smtClean="0"/>
              <a:t>3- ترس از عدم دریافت گواهینامه</a:t>
            </a:r>
            <a:br>
              <a:rPr lang="fa-IR" sz="2000" b="1" dirty="0" smtClean="0"/>
            </a:br>
            <a:r>
              <a:rPr lang="fa-IR" sz="2000" b="1" dirty="0" smtClean="0"/>
              <a:t>4- مقاومت در مقابل دستورالعملها و روشهای اجرایی</a:t>
            </a:r>
            <a:br>
              <a:rPr lang="fa-IR" sz="2000" b="1" dirty="0" smtClean="0"/>
            </a:br>
            <a:r>
              <a:rPr lang="fa-IR" sz="2000" b="1" dirty="0" smtClean="0"/>
              <a:t>5- مشکل شخصی با ممیز داشتن ممیزی شونده</a:t>
            </a:r>
            <a:br>
              <a:rPr lang="fa-IR" sz="2000" b="1" dirty="0" smtClean="0"/>
            </a:br>
            <a:r>
              <a:rPr lang="fa-IR" sz="2000" b="1" dirty="0" smtClean="0"/>
              <a:t/>
            </a:r>
            <a:br>
              <a:rPr lang="fa-IR" sz="2000" b="1" dirty="0" smtClean="0"/>
            </a:br>
            <a:r>
              <a:rPr lang="fa-IR" sz="2400" b="1" i="1" dirty="0" smtClean="0">
                <a:solidFill>
                  <a:srgbClr val="FF0000"/>
                </a:solidFill>
              </a:rPr>
              <a:t>برای از بین بردن اینها:</a:t>
            </a:r>
            <a:r>
              <a:rPr lang="fa-IR" sz="2000" b="1" dirty="0" smtClean="0"/>
              <a:t/>
            </a:r>
            <a:br>
              <a:rPr lang="fa-IR" sz="2000" b="1" dirty="0" smtClean="0"/>
            </a:br>
            <a:r>
              <a:rPr lang="fa-IR" sz="2000" b="1" dirty="0" smtClean="0"/>
              <a:t/>
            </a:r>
            <a:br>
              <a:rPr lang="fa-IR" sz="2000" b="1" dirty="0" smtClean="0"/>
            </a:br>
            <a:r>
              <a:rPr lang="fa-IR" sz="2000" b="1" dirty="0" smtClean="0"/>
              <a:t>1- اعلام آمادگی برا ی همکاری </a:t>
            </a:r>
            <a:br>
              <a:rPr lang="fa-IR" sz="2000" b="1" dirty="0" smtClean="0"/>
            </a:br>
            <a:r>
              <a:rPr lang="fa-IR" sz="2000" b="1" dirty="0" smtClean="0"/>
              <a:t>2- یافتن نقاط مشترک و تایید بر علایق مشترک</a:t>
            </a:r>
            <a:br>
              <a:rPr lang="fa-IR" sz="2000" b="1" dirty="0" smtClean="0"/>
            </a:br>
            <a:r>
              <a:rPr lang="fa-IR" sz="2000" b="1" dirty="0" smtClean="0"/>
              <a:t>3- شناختن انگیزه های شخص مقابل و احترام گذاشتن به آنها</a:t>
            </a:r>
            <a:br>
              <a:rPr lang="fa-IR" sz="2000" b="1" dirty="0" smtClean="0"/>
            </a:br>
            <a:r>
              <a:rPr lang="fa-IR" sz="2000" b="1" dirty="0" smtClean="0"/>
              <a:t>4- تضعیف انگیزه های منفی و تقویت انگیزه های مثبت</a:t>
            </a:r>
            <a:br>
              <a:rPr lang="fa-IR" sz="2000" b="1" dirty="0" smtClean="0"/>
            </a:br>
            <a:r>
              <a:rPr lang="fa-IR" sz="2000" b="1" dirty="0" smtClean="0"/>
              <a:t/>
            </a:r>
            <a:br>
              <a:rPr lang="fa-IR" sz="2000" b="1" dirty="0" smtClean="0"/>
            </a:br>
            <a:endParaRPr lang="en-US" sz="4000"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noChangeArrowheads="1"/>
          </p:cNvSpPr>
          <p:nvPr>
            <p:ph type="title"/>
          </p:nvPr>
        </p:nvSpPr>
        <p:spPr>
          <a:xfrm>
            <a:off x="457200" y="274638"/>
            <a:ext cx="8229600" cy="6249987"/>
          </a:xfrm>
          <a:solidFill>
            <a:schemeClr val="accent3">
              <a:lumMod val="40000"/>
              <a:lumOff val="60000"/>
            </a:schemeClr>
          </a:solidFill>
        </p:spPr>
        <p:txBody>
          <a:bodyPr/>
          <a:lstStyle/>
          <a:p>
            <a:pPr eaLnBrk="1" hangingPunct="1"/>
            <a:r>
              <a:rPr lang="fa-IR" b="1" dirty="0" smtClean="0">
                <a:solidFill>
                  <a:srgbClr val="FF0000"/>
                </a:solidFill>
              </a:rPr>
              <a:t>2- مدل ارتباطی:</a:t>
            </a:r>
            <a:r>
              <a:rPr lang="fa-IR" b="1" dirty="0" smtClean="0"/>
              <a:t/>
            </a:r>
            <a:br>
              <a:rPr lang="fa-IR" b="1" dirty="0" smtClean="0"/>
            </a:br>
            <a:r>
              <a:rPr lang="fa-IR" b="1" dirty="0" smtClean="0">
                <a:solidFill>
                  <a:schemeClr val="hlink"/>
                </a:solidFill>
              </a:rPr>
              <a:t>(همزمان گیرنده و فرستنده باشید)</a:t>
            </a:r>
            <a:r>
              <a:rPr lang="fa-IR" b="1" dirty="0" smtClean="0"/>
              <a:t/>
            </a:r>
            <a:br>
              <a:rPr lang="fa-IR" b="1" dirty="0" smtClean="0"/>
            </a:br>
            <a:r>
              <a:rPr lang="fa-IR" b="1" dirty="0" smtClean="0"/>
              <a:t>در یک ممیزی ، گفتگوی دو طرفه می باشد نه یک طرفه ، بدین معنی که صحبتهای ممیزی شونده به شما بازخوردی را نشان می دهد که پیام های ارسالی شما تا چه حد برای ممیزی شونده درک شده است تا سطح صحبتهای بعدی خود را تنظیم کنید</a:t>
            </a:r>
            <a:endParaRPr lang="en-US" b="1"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Grp="1" noChangeArrowheads="1"/>
          </p:cNvSpPr>
          <p:nvPr>
            <p:ph type="title"/>
          </p:nvPr>
        </p:nvSpPr>
        <p:spPr>
          <a:xfrm>
            <a:off x="457200" y="274638"/>
            <a:ext cx="8229600" cy="6249987"/>
          </a:xfrm>
        </p:spPr>
        <p:txBody>
          <a:bodyPr/>
          <a:lstStyle/>
          <a:p>
            <a:pPr algn="r" eaLnBrk="1" hangingPunct="1"/>
            <a:r>
              <a:rPr lang="fa-IR" sz="4000" b="1" i="1" smtClean="0">
                <a:solidFill>
                  <a:srgbClr val="FF0000"/>
                </a:solidFill>
              </a:rPr>
              <a:t>ارتباط غیر کلامی:</a:t>
            </a:r>
            <a:br>
              <a:rPr lang="fa-IR" sz="4000" b="1" i="1" smtClean="0">
                <a:solidFill>
                  <a:srgbClr val="FF0000"/>
                </a:solidFill>
              </a:rPr>
            </a:br>
            <a:r>
              <a:rPr lang="fa-IR" sz="4000" b="1" i="1" smtClean="0">
                <a:solidFill>
                  <a:srgbClr val="FF0000"/>
                </a:solidFill>
              </a:rPr>
              <a:t/>
            </a:r>
            <a:br>
              <a:rPr lang="fa-IR" sz="4000" b="1" i="1" smtClean="0">
                <a:solidFill>
                  <a:srgbClr val="FF0000"/>
                </a:solidFill>
              </a:rPr>
            </a:br>
            <a:r>
              <a:rPr lang="fa-IR" sz="3600" b="1" i="1" smtClean="0"/>
              <a:t>اطلاعات مهمی را می توان بدون استفاده از کلام تبادل کرد.</a:t>
            </a:r>
            <a:br>
              <a:rPr lang="fa-IR" sz="3600" b="1" i="1" smtClean="0"/>
            </a:br>
            <a:r>
              <a:rPr lang="fa-IR" sz="3600" b="1" i="1" smtClean="0"/>
              <a:t>بکارگیری هدفمند کانالهای غیرکلامی می تواند تاثیر گذاری بر روی دیگران را به مقدار متنابهی افزایش یا کاهش داد.</a:t>
            </a:r>
            <a:br>
              <a:rPr lang="fa-IR" sz="3600" b="1" i="1" smtClean="0"/>
            </a:br>
            <a:r>
              <a:rPr lang="fa-IR" sz="3600" b="1" i="1" smtClean="0"/>
              <a:t>ما می توانیم از حرکات افراد تا حد زیادی افکار آنها را بخوانیم</a:t>
            </a:r>
            <a:br>
              <a:rPr lang="fa-IR" sz="3600" b="1" i="1" smtClean="0"/>
            </a:br>
            <a:r>
              <a:rPr lang="fa-IR" sz="3600" b="1" i="1" smtClean="0"/>
              <a:t>یعنی ارتباط کلامی و غیرکلامی مکمل و متمم یکدیگر هستند و سعی شود که با هم تناقض نداشته باشند.</a:t>
            </a:r>
            <a:endParaRPr lang="en-US" sz="3600" b="1" i="1"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Grp="1" noChangeArrowheads="1"/>
          </p:cNvSpPr>
          <p:nvPr>
            <p:ph type="title"/>
          </p:nvPr>
        </p:nvSpPr>
        <p:spPr>
          <a:xfrm>
            <a:off x="539750" y="404813"/>
            <a:ext cx="7127875" cy="6048375"/>
          </a:xfrm>
        </p:spPr>
        <p:txBody>
          <a:bodyPr/>
          <a:lstStyle/>
          <a:p>
            <a:pPr algn="r" eaLnBrk="1" hangingPunct="1"/>
            <a:r>
              <a:rPr lang="fa-IR" sz="4000" b="1" smtClean="0">
                <a:solidFill>
                  <a:srgbClr val="FF0000"/>
                </a:solidFill>
              </a:rPr>
              <a:t>ارتباط غیرکلامی:</a:t>
            </a:r>
            <a:br>
              <a:rPr lang="fa-IR" sz="4000" b="1" smtClean="0">
                <a:solidFill>
                  <a:srgbClr val="FF0000"/>
                </a:solidFill>
              </a:rPr>
            </a:br>
            <a:r>
              <a:rPr lang="fa-IR" b="1" smtClean="0">
                <a:solidFill>
                  <a:srgbClr val="FF0000"/>
                </a:solidFill>
              </a:rPr>
              <a:t>علائم سمعی:</a:t>
            </a:r>
            <a:br>
              <a:rPr lang="fa-IR" b="1" smtClean="0">
                <a:solidFill>
                  <a:srgbClr val="FF0000"/>
                </a:solidFill>
              </a:rPr>
            </a:br>
            <a:r>
              <a:rPr lang="fa-IR" sz="4000" b="1" smtClean="0"/>
              <a:t/>
            </a:r>
            <a:br>
              <a:rPr lang="fa-IR" sz="4000" b="1" smtClean="0"/>
            </a:br>
            <a:r>
              <a:rPr lang="fa-IR" sz="4000" b="1" smtClean="0"/>
              <a:t>1- شدت صوت</a:t>
            </a:r>
            <a:br>
              <a:rPr lang="fa-IR" sz="4000" b="1" smtClean="0"/>
            </a:br>
            <a:r>
              <a:rPr lang="fa-IR" sz="4000" b="1" smtClean="0"/>
              <a:t>2- سرعت بیان</a:t>
            </a:r>
            <a:br>
              <a:rPr lang="fa-IR" sz="4000" b="1" smtClean="0"/>
            </a:br>
            <a:r>
              <a:rPr lang="fa-IR" sz="4000" b="1" smtClean="0"/>
              <a:t>3- لهجه</a:t>
            </a:r>
            <a:br>
              <a:rPr lang="fa-IR" sz="4000" b="1" smtClean="0"/>
            </a:br>
            <a:r>
              <a:rPr lang="fa-IR" sz="4000" b="1" smtClean="0"/>
              <a:t>4- تاکیدات کلامی</a:t>
            </a:r>
            <a:br>
              <a:rPr lang="fa-IR" sz="4000" b="1" smtClean="0"/>
            </a:br>
            <a:r>
              <a:rPr lang="fa-IR" sz="4000" b="1" smtClean="0"/>
              <a:t>5- آهنگ صحبت ها و مکث ها</a:t>
            </a:r>
            <a:br>
              <a:rPr lang="fa-IR" sz="4000" b="1" smtClean="0"/>
            </a:br>
            <a:endParaRPr lang="en-US" sz="4000" b="1"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a:xfrm>
            <a:off x="457200" y="274638"/>
            <a:ext cx="7067550" cy="6323012"/>
          </a:xfrm>
        </p:spPr>
        <p:txBody>
          <a:bodyPr/>
          <a:lstStyle/>
          <a:p>
            <a:pPr algn="r" eaLnBrk="1" hangingPunct="1"/>
            <a:r>
              <a:rPr lang="fa-IR" b="1" i="1" smtClean="0">
                <a:solidFill>
                  <a:srgbClr val="FF0000"/>
                </a:solidFill>
              </a:rPr>
              <a:t>ارتباط غیرکلامی:</a:t>
            </a:r>
            <a:br>
              <a:rPr lang="fa-IR" b="1" i="1" smtClean="0">
                <a:solidFill>
                  <a:srgbClr val="FF0000"/>
                </a:solidFill>
              </a:rPr>
            </a:br>
            <a:r>
              <a:rPr lang="fa-IR" b="1" i="1" smtClean="0">
                <a:solidFill>
                  <a:srgbClr val="FF0000"/>
                </a:solidFill>
              </a:rPr>
              <a:t> علائم بصری </a:t>
            </a:r>
            <a:br>
              <a:rPr lang="fa-IR" b="1" i="1" smtClean="0">
                <a:solidFill>
                  <a:srgbClr val="FF0000"/>
                </a:solidFill>
              </a:rPr>
            </a:br>
            <a:r>
              <a:rPr lang="fa-IR" b="1" i="1" smtClean="0"/>
              <a:t/>
            </a:r>
            <a:br>
              <a:rPr lang="fa-IR" b="1" i="1" smtClean="0"/>
            </a:br>
            <a:r>
              <a:rPr lang="fa-IR" b="1" i="1" smtClean="0"/>
              <a:t>1- حرکت دست ها</a:t>
            </a:r>
            <a:br>
              <a:rPr lang="fa-IR" b="1" i="1" smtClean="0"/>
            </a:br>
            <a:r>
              <a:rPr lang="fa-IR" b="1" i="1" smtClean="0"/>
              <a:t>2- ارتباط بصری</a:t>
            </a:r>
            <a:br>
              <a:rPr lang="fa-IR" b="1" i="1" smtClean="0"/>
            </a:br>
            <a:r>
              <a:rPr lang="fa-IR" b="1" i="1" smtClean="0"/>
              <a:t>3- وضعیت بدن</a:t>
            </a:r>
            <a:br>
              <a:rPr lang="fa-IR" b="1" i="1" smtClean="0"/>
            </a:br>
            <a:r>
              <a:rPr lang="fa-IR" b="1" i="1" smtClean="0"/>
              <a:t>4- حرکت</a:t>
            </a:r>
            <a:br>
              <a:rPr lang="fa-IR" b="1" i="1" smtClean="0"/>
            </a:br>
            <a:endParaRPr lang="en-US" b="1" i="1"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00201"/>
            <a:ext cx="7772400" cy="2000250"/>
          </a:xfrm>
          <a:solidFill>
            <a:schemeClr val="accent2">
              <a:lumMod val="20000"/>
              <a:lumOff val="80000"/>
            </a:schemeClr>
          </a:solidFill>
        </p:spPr>
        <p:txBody>
          <a:bodyPr rtlCol="0">
            <a:normAutofit fontScale="90000"/>
          </a:bodyPr>
          <a:lstStyle/>
          <a:p>
            <a:pPr fontAlgn="auto">
              <a:spcAft>
                <a:spcPts val="0"/>
              </a:spcAft>
              <a:defRPr/>
            </a:pPr>
            <a:r>
              <a:rPr lang="en-US" b="1" dirty="0" smtClean="0">
                <a:solidFill>
                  <a:srgbClr val="FF0000"/>
                </a:solidFill>
              </a:rPr>
              <a:t>ETHICS , AUDITING, LABORATORY</a:t>
            </a:r>
            <a:br>
              <a:rPr lang="en-US" b="1" dirty="0" smtClean="0">
                <a:solidFill>
                  <a:srgbClr val="FF0000"/>
                </a:solidFill>
              </a:rPr>
            </a:br>
            <a:r>
              <a:rPr lang="fa-IR" b="1" dirty="0" smtClean="0">
                <a:solidFill>
                  <a:srgbClr val="FF0000"/>
                </a:solidFill>
              </a:rPr>
              <a:t>آداب و اخلاق </a:t>
            </a:r>
            <a:r>
              <a:rPr lang="en-US" b="1" dirty="0" smtClean="0">
                <a:solidFill>
                  <a:srgbClr val="FF0000"/>
                </a:solidFill>
              </a:rPr>
              <a:t/>
            </a:r>
            <a:br>
              <a:rPr lang="en-US" b="1" dirty="0" smtClean="0">
                <a:solidFill>
                  <a:srgbClr val="FF0000"/>
                </a:solidFill>
              </a:rPr>
            </a:br>
            <a:r>
              <a:rPr lang="fa-IR" b="1" dirty="0" smtClean="0">
                <a:solidFill>
                  <a:srgbClr val="FF0000"/>
                </a:solidFill>
              </a:rPr>
              <a:t>در حوزه ممیزی و آزمایشگاه بالینی</a:t>
            </a:r>
            <a:endParaRPr lang="en-US" b="1" dirty="0">
              <a:solidFill>
                <a:srgbClr val="FF0000"/>
              </a:solidFill>
            </a:endParaRPr>
          </a:p>
        </p:txBody>
      </p:sp>
      <p:sp>
        <p:nvSpPr>
          <p:cNvPr id="3" name="Subtitle 2"/>
          <p:cNvSpPr>
            <a:spLocks noGrp="1"/>
          </p:cNvSpPr>
          <p:nvPr>
            <p:ph type="subTitle" idx="1"/>
          </p:nvPr>
        </p:nvSpPr>
        <p:spPr>
          <a:solidFill>
            <a:schemeClr val="accent3">
              <a:lumMod val="40000"/>
              <a:lumOff val="60000"/>
            </a:schemeClr>
          </a:solidFill>
        </p:spPr>
        <p:txBody>
          <a:bodyPr rtlCol="0">
            <a:normAutofit/>
          </a:bodyPr>
          <a:lstStyle/>
          <a:p>
            <a:pPr fontAlgn="auto">
              <a:spcAft>
                <a:spcPts val="0"/>
              </a:spcAft>
              <a:buFont typeface="Arial" pitchFamily="34" charset="0"/>
              <a:buNone/>
              <a:defRPr/>
            </a:pPr>
            <a:r>
              <a:rPr lang="fa-IR" sz="2400" b="1" dirty="0" smtClean="0">
                <a:solidFill>
                  <a:srgbClr val="00B050"/>
                </a:solidFill>
              </a:rPr>
              <a:t>تهیه و ترجمه : دکتر مهرداد ونکی </a:t>
            </a:r>
          </a:p>
          <a:p>
            <a:pPr fontAlgn="auto">
              <a:spcAft>
                <a:spcPts val="0"/>
              </a:spcAft>
              <a:buFont typeface="Arial" pitchFamily="34" charset="0"/>
              <a:buNone/>
              <a:defRPr/>
            </a:pPr>
            <a:r>
              <a:rPr lang="fa-IR" sz="2400" b="1" dirty="0" smtClean="0">
                <a:solidFill>
                  <a:srgbClr val="00B050"/>
                </a:solidFill>
              </a:rPr>
              <a:t>مشاور و مدرس سیستم های مدیریت کیفیت </a:t>
            </a:r>
          </a:p>
          <a:p>
            <a:pPr fontAlgn="auto">
              <a:spcAft>
                <a:spcPts val="0"/>
              </a:spcAft>
              <a:buFont typeface="Arial" pitchFamily="34" charset="0"/>
              <a:buNone/>
              <a:defRPr/>
            </a:pPr>
            <a:r>
              <a:rPr lang="fa-IR" sz="2400" b="1" dirty="0" smtClean="0">
                <a:solidFill>
                  <a:srgbClr val="00B050"/>
                </a:solidFill>
              </a:rPr>
              <a:t>در حوزه آزمایشگاه های بالینی</a:t>
            </a:r>
            <a:endParaRPr lang="en-US" sz="2400" b="1" dirty="0">
              <a:solidFill>
                <a:srgbClr val="00B05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descr="C:\Users\Dell\Desktop\cartoon-camera.jpg"/>
          <p:cNvPicPr>
            <a:picLocks noChangeAspect="1" noChangeArrowheads="1"/>
          </p:cNvPicPr>
          <p:nvPr/>
        </p:nvPicPr>
        <p:blipFill>
          <a:blip r:embed="rId2"/>
          <a:srcRect/>
          <a:stretch>
            <a:fillRect/>
          </a:stretch>
        </p:blipFill>
        <p:spPr bwMode="auto">
          <a:xfrm>
            <a:off x="152400" y="0"/>
            <a:ext cx="8763000" cy="6858000"/>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914400" y="533400"/>
            <a:ext cx="7620000" cy="1219200"/>
          </a:xfrm>
          <a:solidFill>
            <a:schemeClr val="accent2">
              <a:lumMod val="20000"/>
              <a:lumOff val="80000"/>
            </a:schemeClr>
          </a:solidFill>
        </p:spPr>
        <p:txBody>
          <a:bodyPr/>
          <a:lstStyle/>
          <a:p>
            <a:pPr fontAlgn="auto">
              <a:spcAft>
                <a:spcPts val="0"/>
              </a:spcAft>
              <a:defRPr/>
            </a:pPr>
            <a:r>
              <a:rPr lang="fa-IR" b="1" dirty="0" smtClean="0">
                <a:solidFill>
                  <a:srgbClr val="FF0000"/>
                </a:solidFill>
              </a:rPr>
              <a:t>اخلاق در مميزی</a:t>
            </a:r>
            <a:endParaRPr lang="en-US" b="1" dirty="0" smtClean="0">
              <a:solidFill>
                <a:srgbClr val="FF0000"/>
              </a:solidFill>
            </a:endParaRPr>
          </a:p>
        </p:txBody>
      </p:sp>
      <p:sp>
        <p:nvSpPr>
          <p:cNvPr id="24579" name="Content Placeholder 2"/>
          <p:cNvSpPr>
            <a:spLocks noGrp="1"/>
          </p:cNvSpPr>
          <p:nvPr>
            <p:ph idx="1"/>
          </p:nvPr>
        </p:nvSpPr>
        <p:spPr>
          <a:xfrm>
            <a:off x="377825" y="1600200"/>
            <a:ext cx="8613775" cy="4495800"/>
          </a:xfrm>
        </p:spPr>
        <p:txBody>
          <a:bodyPr/>
          <a:lstStyle/>
          <a:p>
            <a:pPr algn="ctr">
              <a:buFont typeface="Wingdings" pitchFamily="2" charset="2"/>
              <a:buNone/>
            </a:pPr>
            <a:endParaRPr lang="fa-IR" dirty="0" smtClean="0">
              <a:cs typeface="Homa" pitchFamily="2" charset="-78"/>
            </a:endParaRPr>
          </a:p>
          <a:p>
            <a:pPr algn="ctr">
              <a:buNone/>
            </a:pPr>
            <a:r>
              <a:rPr lang="fa-IR" b="1" dirty="0" smtClean="0"/>
              <a:t>عدم وجود ارتباط مستقيم با مجموعه مورد مميزی </a:t>
            </a:r>
          </a:p>
          <a:p>
            <a:pPr algn="ctr">
              <a:buNone/>
            </a:pPr>
            <a:endParaRPr lang="fa-IR" b="1" dirty="0" smtClean="0"/>
          </a:p>
          <a:p>
            <a:pPr algn="ctr">
              <a:buNone/>
            </a:pPr>
            <a:r>
              <a:rPr lang="fa-IR" b="1" dirty="0" smtClean="0"/>
              <a:t>عدم وجود تضاد منافع يا اشتراک منافع مميزبا مجموعه مورد مميزی</a:t>
            </a:r>
          </a:p>
          <a:p>
            <a:pPr algn="ctr">
              <a:buNone/>
            </a:pPr>
            <a:endParaRPr lang="fa-IR" b="1" dirty="0" smtClean="0"/>
          </a:p>
          <a:p>
            <a:pPr algn="ctr">
              <a:buNone/>
            </a:pPr>
            <a:r>
              <a:rPr lang="fa-IR" b="1" dirty="0" smtClean="0"/>
              <a:t>رعايت اصول اخلاقی در روند انجام مميزی</a:t>
            </a:r>
          </a:p>
          <a:p>
            <a:pPr algn="ctr">
              <a:buNone/>
            </a:pPr>
            <a:endParaRPr lang="fa-IR" b="1" dirty="0" smtClean="0"/>
          </a:p>
          <a:p>
            <a:pPr algn="ctr">
              <a:buNone/>
            </a:pPr>
            <a:r>
              <a:rPr lang="fa-IR" b="1" dirty="0" smtClean="0"/>
              <a:t>حفظ محرمانه بودن اطلاعات مميزی</a:t>
            </a:r>
            <a:endParaRPr lang="en-US" b="1" dirty="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solidFill>
            <a:schemeClr val="accent3">
              <a:lumMod val="40000"/>
              <a:lumOff val="60000"/>
            </a:schemeClr>
          </a:solidFill>
        </p:spPr>
        <p:txBody>
          <a:bodyPr/>
          <a:lstStyle/>
          <a:p>
            <a:r>
              <a:rPr lang="en-US" b="1" dirty="0" smtClean="0">
                <a:solidFill>
                  <a:srgbClr val="C00000"/>
                </a:solidFill>
              </a:rPr>
              <a:t>Types of Audit</a:t>
            </a:r>
          </a:p>
        </p:txBody>
      </p:sp>
      <p:sp>
        <p:nvSpPr>
          <p:cNvPr id="3" name="Content Placeholder 2"/>
          <p:cNvSpPr>
            <a:spLocks noGrp="1"/>
          </p:cNvSpPr>
          <p:nvPr>
            <p:ph idx="1"/>
          </p:nvPr>
        </p:nvSpPr>
        <p:spPr/>
        <p:txBody>
          <a:bodyPr/>
          <a:lstStyle/>
          <a:p>
            <a:r>
              <a:rPr lang="en-US" b="1" dirty="0" smtClean="0">
                <a:solidFill>
                  <a:srgbClr val="0070C0"/>
                </a:solidFill>
              </a:rPr>
              <a:t>Internal audit – First party </a:t>
            </a:r>
          </a:p>
          <a:p>
            <a:r>
              <a:rPr lang="en-US" b="1" dirty="0" smtClean="0">
                <a:solidFill>
                  <a:srgbClr val="0070C0"/>
                </a:solidFill>
              </a:rPr>
              <a:t>External party</a:t>
            </a:r>
          </a:p>
          <a:p>
            <a:pPr lvl="1"/>
            <a:r>
              <a:rPr lang="en-US" b="1" dirty="0" smtClean="0">
                <a:solidFill>
                  <a:srgbClr val="0070C0"/>
                </a:solidFill>
              </a:rPr>
              <a:t> Customer auditing the supplier- second party</a:t>
            </a:r>
          </a:p>
          <a:p>
            <a:pPr lvl="1"/>
            <a:r>
              <a:rPr lang="en-US" b="1" dirty="0" smtClean="0">
                <a:solidFill>
                  <a:srgbClr val="0070C0"/>
                </a:solidFill>
              </a:rPr>
              <a:t> Independent audit – third party</a:t>
            </a:r>
          </a:p>
        </p:txBody>
      </p:sp>
      <p:sp>
        <p:nvSpPr>
          <p:cNvPr id="4" name="Up-Down Arrow 3"/>
          <p:cNvSpPr/>
          <p:nvPr/>
        </p:nvSpPr>
        <p:spPr>
          <a:xfrm>
            <a:off x="7696200" y="1295400"/>
            <a:ext cx="1447800" cy="2819400"/>
          </a:xfrm>
          <a:prstGeom prst="upDownArrow">
            <a:avLst/>
          </a:prstGeom>
          <a:gradFill>
            <a:gsLst>
              <a:gs pos="92000">
                <a:srgbClr val="D6B19C"/>
              </a:gs>
              <a:gs pos="30000">
                <a:srgbClr val="D49E6C"/>
              </a:gs>
              <a:gs pos="70000">
                <a:srgbClr val="A65528"/>
              </a:gs>
              <a:gs pos="100000">
                <a:srgbClr val="663012"/>
              </a:gs>
            </a:gsLst>
            <a:path path="rect">
              <a:fillToRect l="100000" t="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vert="vert" anchor="ctr"/>
          <a:lstStyle/>
          <a:p>
            <a:pPr algn="ctr" fontAlgn="auto">
              <a:spcBef>
                <a:spcPts val="0"/>
              </a:spcBef>
              <a:spcAft>
                <a:spcPts val="0"/>
              </a:spcAft>
              <a:defRPr/>
            </a:pPr>
            <a:endParaRPr lang="en-US" dirty="0"/>
          </a:p>
        </p:txBody>
      </p:sp>
      <p:sp>
        <p:nvSpPr>
          <p:cNvPr id="5" name="Rectangle 4"/>
          <p:cNvSpPr/>
          <p:nvPr/>
        </p:nvSpPr>
        <p:spPr>
          <a:xfrm rot="5400000">
            <a:off x="7091066" y="2510137"/>
            <a:ext cx="2590797" cy="923330"/>
          </a:xfrm>
          <a:prstGeom prst="rect">
            <a:avLst/>
          </a:prstGeom>
          <a:noFill/>
        </p:spPr>
        <p:txBody>
          <a:bodyPr>
            <a:spAutoFit/>
          </a:bodyPr>
          <a:lstStyle/>
          <a:p>
            <a:pPr algn="ctr" fontAlgn="auto">
              <a:spcBef>
                <a:spcPts val="0"/>
              </a:spcBef>
              <a:spcAft>
                <a:spcPts val="0"/>
              </a:spcAft>
              <a:defRPr/>
            </a:pPr>
            <a:r>
              <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cs typeface="+mn-cs"/>
              </a:rPr>
              <a:t>Ethics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mph" presetSubtype="0" fill="hold" nodeType="clickEffect">
                                  <p:stCondLst>
                                    <p:cond delay="0"/>
                                  </p:stCondLst>
                                  <p:childTnLst>
                                    <p:animClr clrSpc="hsl" dir="cw">
                                      <p:cBhvr override="childStyle">
                                        <p:cTn id="6" dur="500" fill="hold"/>
                                        <p:tgtEl>
                                          <p:spTgt spid="3">
                                            <p:txEl>
                                              <p:pRg st="2" end="2"/>
                                            </p:txEl>
                                          </p:spTgt>
                                        </p:tgtEl>
                                        <p:attrNameLst>
                                          <p:attrName>style.color</p:attrName>
                                        </p:attrNameLst>
                                      </p:cBhvr>
                                      <p:by>
                                        <p:hsl h="10842353" s="0" l="0"/>
                                      </p:by>
                                    </p:animClr>
                                    <p:animClr clrSpc="hsl" dir="cw">
                                      <p:cBhvr>
                                        <p:cTn id="7" dur="500" fill="hold"/>
                                        <p:tgtEl>
                                          <p:spTgt spid="3">
                                            <p:txEl>
                                              <p:pRg st="2" end="2"/>
                                            </p:txEl>
                                          </p:spTgt>
                                        </p:tgtEl>
                                        <p:attrNameLst>
                                          <p:attrName>fillcolor</p:attrName>
                                        </p:attrNameLst>
                                      </p:cBhvr>
                                      <p:by>
                                        <p:hsl h="10842353" s="0" l="0"/>
                                      </p:by>
                                    </p:animClr>
                                    <p:animClr clrSpc="hsl" dir="cw">
                                      <p:cBhvr>
                                        <p:cTn id="8" dur="500" fill="hold"/>
                                        <p:tgtEl>
                                          <p:spTgt spid="3">
                                            <p:txEl>
                                              <p:pRg st="2" end="2"/>
                                            </p:txEl>
                                          </p:spTgt>
                                        </p:tgtEl>
                                        <p:attrNameLst>
                                          <p:attrName>stroke.color</p:attrName>
                                        </p:attrNameLst>
                                      </p:cBhvr>
                                      <p:by>
                                        <p:hsl h="10842353" s="0" l="0"/>
                                      </p:by>
                                    </p:animClr>
                                    <p:set>
                                      <p:cBhvr>
                                        <p:cTn id="9" dur="500" fill="hold"/>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endParaRPr lang="fa-IR" smtClean="0"/>
          </a:p>
        </p:txBody>
      </p:sp>
      <p:sp>
        <p:nvSpPr>
          <p:cNvPr id="5123" name="Content Placeholder 2"/>
          <p:cNvSpPr>
            <a:spLocks noGrp="1"/>
          </p:cNvSpPr>
          <p:nvPr>
            <p:ph idx="1"/>
          </p:nvPr>
        </p:nvSpPr>
        <p:spPr/>
        <p:txBody>
          <a:bodyPr/>
          <a:lstStyle/>
          <a:p>
            <a:endParaRPr lang="fa-IR" smtClean="0"/>
          </a:p>
        </p:txBody>
      </p:sp>
      <p:sp>
        <p:nvSpPr>
          <p:cNvPr id="5" name="Snip Diagonal Corner Rectangle 4"/>
          <p:cNvSpPr/>
          <p:nvPr/>
        </p:nvSpPr>
        <p:spPr>
          <a:xfrm>
            <a:off x="762000" y="304800"/>
            <a:ext cx="8382000" cy="6096000"/>
          </a:xfrm>
          <a:prstGeom prst="snip2DiagRect">
            <a:avLst/>
          </a:prstGeom>
          <a:gradFill>
            <a:gsLst>
              <a:gs pos="92000">
                <a:srgbClr val="D6B19C"/>
              </a:gs>
              <a:gs pos="30000">
                <a:srgbClr val="D49E6C"/>
              </a:gs>
              <a:gs pos="70000">
                <a:srgbClr val="A65528"/>
              </a:gs>
              <a:gs pos="100000">
                <a:srgbClr val="663012"/>
              </a:gs>
            </a:gsLst>
            <a:path path="rect">
              <a:fillToRect l="100000" t="100000"/>
            </a:path>
          </a:gradFill>
          <a:ln>
            <a:noFill/>
          </a:ln>
          <a:effectLst>
            <a:outerShdw blurRad="152400" dist="317500" dir="5400000" sx="117000" sy="117000" rotWithShape="0">
              <a:srgbClr val="FFC000">
                <a:alpha val="15000"/>
              </a:srgb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000" b="1" dirty="0">
                <a:solidFill>
                  <a:schemeClr val="tx1"/>
                </a:solidFill>
                <a:effectLst>
                  <a:outerShdw blurRad="38100" dist="38100" dir="2700000" algn="tl">
                    <a:srgbClr val="000000">
                      <a:alpha val="43137"/>
                    </a:srgbClr>
                  </a:outerShdw>
                </a:effectLst>
              </a:rPr>
              <a:t>The conduct of auditors should be beyond reproach </a:t>
            </a:r>
            <a:r>
              <a:rPr lang="en-US" sz="2000" b="1" u="sng" dirty="0">
                <a:solidFill>
                  <a:schemeClr val="tx1"/>
                </a:solidFill>
                <a:effectLst>
                  <a:outerShdw blurRad="38100" dist="38100" dir="2700000" algn="tl">
                    <a:srgbClr val="000000">
                      <a:alpha val="43137"/>
                    </a:srgbClr>
                  </a:outerShdw>
                </a:effectLst>
              </a:rPr>
              <a:t>at all times </a:t>
            </a:r>
            <a:r>
              <a:rPr lang="en-US" sz="2000" b="1" dirty="0">
                <a:solidFill>
                  <a:schemeClr val="tx1"/>
                </a:solidFill>
                <a:effectLst>
                  <a:outerShdw blurRad="38100" dist="38100" dir="2700000" algn="tl">
                    <a:srgbClr val="000000">
                      <a:alpha val="43137"/>
                    </a:srgbClr>
                  </a:outerShdw>
                </a:effectLst>
              </a:rPr>
              <a:t>and in all circumstances. Any deficiency in their professional conduct or even any improper conduct in their </a:t>
            </a:r>
            <a:r>
              <a:rPr lang="en-US" sz="2000" b="1" u="sng" dirty="0">
                <a:solidFill>
                  <a:schemeClr val="tx1"/>
                </a:solidFill>
                <a:effectLst>
                  <a:outerShdw blurRad="38100" dist="38100" dir="2700000" algn="tl">
                    <a:srgbClr val="000000">
                      <a:alpha val="43137"/>
                    </a:srgbClr>
                  </a:outerShdw>
                </a:effectLst>
              </a:rPr>
              <a:t>personal life </a:t>
            </a:r>
            <a:r>
              <a:rPr lang="en-US" sz="2000" b="1" dirty="0">
                <a:solidFill>
                  <a:schemeClr val="tx1"/>
                </a:solidFill>
                <a:effectLst>
                  <a:outerShdw blurRad="38100" dist="38100" dir="2700000" algn="tl">
                    <a:srgbClr val="000000">
                      <a:alpha val="43137"/>
                    </a:srgbClr>
                  </a:outerShdw>
                </a:effectLst>
              </a:rPr>
              <a:t>places the integrity of auditors and the </a:t>
            </a:r>
            <a:r>
              <a:rPr lang="en-US" sz="2000" b="1" u="sng" dirty="0">
                <a:solidFill>
                  <a:schemeClr val="tx1"/>
                </a:solidFill>
                <a:effectLst>
                  <a:outerShdw blurRad="38100" dist="38100" dir="2700000" algn="tl">
                    <a:srgbClr val="000000">
                      <a:alpha val="43137"/>
                    </a:srgbClr>
                  </a:outerShdw>
                </a:effectLst>
              </a:rPr>
              <a:t>organization they represent</a:t>
            </a:r>
            <a:r>
              <a:rPr lang="en-US" sz="2000" b="1" dirty="0">
                <a:solidFill>
                  <a:schemeClr val="tx1"/>
                </a:solidFill>
                <a:effectLst>
                  <a:outerShdw blurRad="38100" dist="38100" dir="2700000" algn="tl">
                    <a:srgbClr val="000000">
                      <a:alpha val="43137"/>
                    </a:srgbClr>
                  </a:outerShdw>
                </a:effectLst>
              </a:rPr>
              <a:t>, and the </a:t>
            </a:r>
            <a:r>
              <a:rPr lang="en-US" sz="2000" b="1" u="sng" dirty="0">
                <a:solidFill>
                  <a:schemeClr val="tx1"/>
                </a:solidFill>
                <a:effectLst>
                  <a:outerShdw blurRad="38100" dist="38100" dir="2700000" algn="tl">
                    <a:srgbClr val="000000">
                      <a:alpha val="43137"/>
                    </a:srgbClr>
                  </a:outerShdw>
                </a:effectLst>
              </a:rPr>
              <a:t>quality and validity of their audit work in an unfavorable ligh</a:t>
            </a:r>
            <a:r>
              <a:rPr lang="en-US" sz="2000" b="1" dirty="0">
                <a:solidFill>
                  <a:schemeClr val="tx1"/>
                </a:solidFill>
                <a:effectLst>
                  <a:outerShdw blurRad="38100" dist="38100" dir="2700000" algn="tl">
                    <a:srgbClr val="000000">
                      <a:alpha val="43137"/>
                    </a:srgbClr>
                  </a:outerShdw>
                </a:effectLst>
              </a:rPr>
              <a:t>t, and </a:t>
            </a:r>
            <a:r>
              <a:rPr lang="en-US" sz="2000" b="1" u="sng" dirty="0">
                <a:solidFill>
                  <a:schemeClr val="tx1"/>
                </a:solidFill>
                <a:effectLst>
                  <a:outerShdw blurRad="38100" dist="38100" dir="2700000" algn="tl">
                    <a:srgbClr val="000000">
                      <a:alpha val="43137"/>
                    </a:srgbClr>
                  </a:outerShdw>
                </a:effectLst>
              </a:rPr>
              <a:t>may raise doubts about the reliability and competence of the system itself</a:t>
            </a:r>
            <a:r>
              <a:rPr lang="en-US" sz="2000" b="1" dirty="0">
                <a:solidFill>
                  <a:schemeClr val="tx1"/>
                </a:solidFill>
                <a:effectLst>
                  <a:outerShdw blurRad="38100" dist="38100" dir="2700000" algn="tl">
                    <a:srgbClr val="000000">
                      <a:alpha val="43137"/>
                    </a:srgbClr>
                  </a:outerShdw>
                </a:effectLst>
              </a:rPr>
              <a:t>.</a:t>
            </a:r>
          </a:p>
          <a:p>
            <a:pPr algn="r" fontAlgn="auto">
              <a:spcBef>
                <a:spcPts val="0"/>
              </a:spcBef>
              <a:spcAft>
                <a:spcPts val="0"/>
              </a:spcAft>
              <a:defRPr/>
            </a:pPr>
            <a:r>
              <a:rPr lang="fa-IR" sz="2400" b="1" dirty="0">
                <a:solidFill>
                  <a:srgbClr val="FF0000"/>
                </a:solidFill>
                <a:effectLst>
                  <a:outerShdw blurRad="38100" dist="38100" dir="2700000" algn="tl">
                    <a:srgbClr val="000000">
                      <a:alpha val="43137"/>
                    </a:srgbClr>
                  </a:outerShdw>
                </a:effectLst>
                <a:latin typeface="Arial" pitchFamily="34" charset="0"/>
              </a:rPr>
              <a:t>رفتار و سلوک ممیزین بایستی در هر زمان و مکان تحت کنترل باشد و هرگونه نقص در زندگی شخصی ممیز که بخواهد در روند یکپارچگی ممیز و سازمان ممیزی شونده تاثیر گذار باشد بایستی تحت کنترل قرار بگیرد و در صورتی که تحت کنترل نباشد می تواند قابلیت اطمینان و صلاحیت آن ممیزی را زیر سئوال ببرد </a:t>
            </a:r>
            <a:endParaRPr lang="en-US" sz="2400"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fontAlgn="auto">
              <a:spcBef>
                <a:spcPts val="0"/>
              </a:spcBef>
              <a:spcAft>
                <a:spcPts val="0"/>
              </a:spcAft>
              <a:defRPr/>
            </a:pPr>
            <a:endParaRPr lang="fa-IR" sz="2400" b="1" dirty="0">
              <a:solidFill>
                <a:schemeClr val="tx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ctrTitle"/>
          </p:nvPr>
        </p:nvSpPr>
        <p:spPr/>
        <p:txBody>
          <a:bodyPr/>
          <a:lstStyle/>
          <a:p>
            <a:r>
              <a:rPr lang="fa-IR" sz="4800" smtClean="0"/>
              <a:t>َ</a:t>
            </a:r>
            <a:r>
              <a:rPr lang="en-US" sz="4800" smtClean="0"/>
              <a:t>Audits are preplanned</a:t>
            </a:r>
          </a:p>
        </p:txBody>
      </p:sp>
      <p:sp>
        <p:nvSpPr>
          <p:cNvPr id="5" name="Subtitle 4"/>
          <p:cNvSpPr>
            <a:spLocks noGrp="1"/>
          </p:cNvSpPr>
          <p:nvPr>
            <p:ph type="subTitle" idx="1"/>
          </p:nvPr>
        </p:nvSpPr>
        <p:spPr/>
        <p:txBody>
          <a:bodyPr rtlCol="0">
            <a:normAutofit/>
          </a:bodyPr>
          <a:lstStyle/>
          <a:p>
            <a:pPr fontAlgn="auto">
              <a:spcAft>
                <a:spcPts val="0"/>
              </a:spcAft>
              <a:buFont typeface="Arial" pitchFamily="34" charset="0"/>
              <a:buNone/>
              <a:defRPr/>
            </a:pPr>
            <a:r>
              <a:rPr lang="en-US" sz="2800" dirty="0" smtClean="0">
                <a:solidFill>
                  <a:schemeClr val="tx1">
                    <a:lumMod val="95000"/>
                  </a:schemeClr>
                </a:solidFill>
              </a:rPr>
              <a:t>It does not happen as an accident</a:t>
            </a:r>
            <a:endParaRPr lang="en-US" sz="2800" dirty="0">
              <a:solidFill>
                <a:schemeClr val="tx1">
                  <a:lumMod val="95000"/>
                </a:schemeClr>
              </a:solidFill>
            </a:endParaRPr>
          </a:p>
        </p:txBody>
      </p:sp>
      <p:sp>
        <p:nvSpPr>
          <p:cNvPr id="6" name="Snip Diagonal Corner Rectangle 5"/>
          <p:cNvSpPr/>
          <p:nvPr/>
        </p:nvSpPr>
        <p:spPr>
          <a:xfrm>
            <a:off x="1600200" y="4572000"/>
            <a:ext cx="7543800" cy="2286000"/>
          </a:xfrm>
          <a:prstGeom prst="snip2DiagRect">
            <a:avLst/>
          </a:prstGeom>
          <a:gradFill>
            <a:gsLst>
              <a:gs pos="98000">
                <a:schemeClr val="bg2">
                  <a:lumMod val="90000"/>
                  <a:lumOff val="1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en-US" sz="2400" b="1" dirty="0">
                <a:solidFill>
                  <a:srgbClr val="FF0000"/>
                </a:solidFill>
                <a:effectLst>
                  <a:outerShdw blurRad="38100" dist="38100" dir="2700000" algn="tl">
                    <a:srgbClr val="000000">
                      <a:alpha val="43137"/>
                    </a:srgbClr>
                  </a:outerShdw>
                </a:effectLst>
              </a:rPr>
              <a:t>It is an act for improvement</a:t>
            </a:r>
            <a:endParaRPr lang="fa-IR" sz="2400" b="1" dirty="0">
              <a:solidFill>
                <a:srgbClr val="FF0000"/>
              </a:solidFill>
              <a:effectLst>
                <a:outerShdw blurRad="38100" dist="38100" dir="2700000" algn="tl">
                  <a:srgbClr val="000000">
                    <a:alpha val="43137"/>
                  </a:srgbClr>
                </a:outerShdw>
              </a:effectLst>
            </a:endParaRPr>
          </a:p>
          <a:p>
            <a:pPr algn="ctr" fontAlgn="auto">
              <a:spcBef>
                <a:spcPts val="0"/>
              </a:spcBef>
              <a:spcAft>
                <a:spcPts val="0"/>
              </a:spcAft>
              <a:defRPr/>
            </a:pPr>
            <a:r>
              <a:rPr lang="fa-IR" sz="2400" b="1" dirty="0">
                <a:solidFill>
                  <a:srgbClr val="FF0000"/>
                </a:solidFill>
                <a:effectLst>
                  <a:outerShdw blurRad="38100" dist="38100" dir="2700000" algn="tl">
                    <a:srgbClr val="000000">
                      <a:alpha val="43137"/>
                    </a:srgbClr>
                  </a:outerShdw>
                </a:effectLst>
              </a:rPr>
              <a:t>به یاد داشته باشیم فرآیند ممیزی از قبل طراحی شده فرآیندی با برای بهبود عملکرد یک سازمان می باشد و قطعا با برنامه بوده و اتفاق و تصادف در آن نقش کمرنگی دارد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304800"/>
            <a:ext cx="7162800" cy="1143000"/>
          </a:xfrm>
        </p:spPr>
        <p:txBody>
          <a:bodyPr rtlCol="0">
            <a:normAutofit fontScale="90000"/>
          </a:bodyPr>
          <a:lstStyle/>
          <a:p>
            <a:pPr fontAlgn="auto">
              <a:spcAft>
                <a:spcPts val="0"/>
              </a:spcAft>
              <a:defRPr/>
            </a:pPr>
            <a:r>
              <a:rPr lang="en-US" b="1" dirty="0" smtClean="0"/>
              <a:t>Public Auditor Ethics</a:t>
            </a:r>
            <a:r>
              <a:rPr lang="fa-IR" b="1" dirty="0" smtClean="0"/>
              <a:t/>
            </a:r>
            <a:br>
              <a:rPr lang="fa-IR" b="1" dirty="0" smtClean="0"/>
            </a:br>
            <a:r>
              <a:rPr lang="fa-IR" b="1" dirty="0" smtClean="0"/>
              <a:t>اخلاقیات عمومی یک ممیز</a:t>
            </a:r>
            <a:endParaRPr lang="fa-IR" b="1" dirty="0"/>
          </a:p>
        </p:txBody>
      </p:sp>
      <p:sp>
        <p:nvSpPr>
          <p:cNvPr id="8195" name="Rectangle 3"/>
          <p:cNvSpPr>
            <a:spLocks noChangeArrowheads="1"/>
          </p:cNvSpPr>
          <p:nvPr/>
        </p:nvSpPr>
        <p:spPr bwMode="auto">
          <a:xfrm>
            <a:off x="914400" y="1524000"/>
            <a:ext cx="7848600" cy="4524315"/>
          </a:xfrm>
          <a:prstGeom prst="rect">
            <a:avLst/>
          </a:prstGeom>
          <a:noFill/>
          <a:ln w="9525">
            <a:noFill/>
            <a:miter lim="800000"/>
            <a:headEnd/>
            <a:tailEnd/>
          </a:ln>
        </p:spPr>
        <p:txBody>
          <a:bodyPr>
            <a:spAutoFit/>
          </a:bodyPr>
          <a:lstStyle/>
          <a:p>
            <a:r>
              <a:rPr lang="en-US" sz="1600" b="1" dirty="0">
                <a:latin typeface="Calibri" pitchFamily="34" charset="0"/>
              </a:rPr>
              <a:t>A Code of Ethics is a comprehensive statement of the </a:t>
            </a:r>
            <a:r>
              <a:rPr lang="en-US" sz="1600" b="1" dirty="0">
                <a:solidFill>
                  <a:srgbClr val="FFC000"/>
                </a:solidFill>
                <a:latin typeface="Calibri" pitchFamily="34" charset="0"/>
              </a:rPr>
              <a:t>values and principles which should guide the daily work of auditors</a:t>
            </a:r>
            <a:r>
              <a:rPr lang="en-US" sz="1600" b="1" dirty="0">
                <a:latin typeface="Calibri" pitchFamily="34" charset="0"/>
              </a:rPr>
              <a:t>. The </a:t>
            </a:r>
            <a:r>
              <a:rPr lang="en-US" sz="1600" b="1" i="1" dirty="0">
                <a:solidFill>
                  <a:srgbClr val="FF0000"/>
                </a:solidFill>
                <a:latin typeface="Calibri" pitchFamily="34" charset="0"/>
              </a:rPr>
              <a:t>independence</a:t>
            </a:r>
            <a:r>
              <a:rPr lang="en-US" sz="1600" b="1" dirty="0">
                <a:latin typeface="Calibri" pitchFamily="34" charset="0"/>
              </a:rPr>
              <a:t>, </a:t>
            </a:r>
            <a:r>
              <a:rPr lang="en-US" sz="1600" b="1" i="1" dirty="0">
                <a:solidFill>
                  <a:srgbClr val="FF0000"/>
                </a:solidFill>
                <a:latin typeface="Calibri" pitchFamily="34" charset="0"/>
              </a:rPr>
              <a:t>powers </a:t>
            </a:r>
            <a:r>
              <a:rPr lang="en-US" sz="1600" b="1" dirty="0">
                <a:latin typeface="Calibri" pitchFamily="34" charset="0"/>
              </a:rPr>
              <a:t>and </a:t>
            </a:r>
            <a:r>
              <a:rPr lang="en-US" sz="1600" b="1" i="1" dirty="0">
                <a:solidFill>
                  <a:srgbClr val="FF0000"/>
                </a:solidFill>
                <a:latin typeface="Calibri" pitchFamily="34" charset="0"/>
              </a:rPr>
              <a:t>responsibilities </a:t>
            </a:r>
            <a:r>
              <a:rPr lang="en-US" sz="1600" b="1" dirty="0">
                <a:latin typeface="Calibri" pitchFamily="34" charset="0"/>
              </a:rPr>
              <a:t>of the public sector auditor place high ethical demands on themselves and the staff they employ or engage for audit work. </a:t>
            </a:r>
          </a:p>
          <a:p>
            <a:r>
              <a:rPr lang="en-US" sz="1600" b="1" dirty="0">
                <a:latin typeface="Calibri" pitchFamily="34" charset="0"/>
              </a:rPr>
              <a:t>A code of ethics for auditors in the public sector should consider the ethical requirements of civil servants in general and the particular requirements of auditors, including the latter’s professional obligations.</a:t>
            </a:r>
            <a:endParaRPr lang="fa-IR" sz="1600" b="1" dirty="0">
              <a:latin typeface="Calibri" pitchFamily="34" charset="0"/>
            </a:endParaRPr>
          </a:p>
          <a:p>
            <a:pPr algn="r"/>
            <a:r>
              <a:rPr lang="fa-IR" sz="2800" b="1" dirty="0">
                <a:solidFill>
                  <a:srgbClr val="FF0000"/>
                </a:solidFill>
                <a:latin typeface="Calibri" pitchFamily="34" charset="0"/>
              </a:rPr>
              <a:t>اخلاقیات عمومی ممیز </a:t>
            </a:r>
          </a:p>
          <a:p>
            <a:pPr algn="r"/>
            <a:r>
              <a:rPr lang="fa-IR" sz="2800" b="1" dirty="0">
                <a:solidFill>
                  <a:srgbClr val="FF0000"/>
                </a:solidFill>
                <a:latin typeface="Calibri" pitchFamily="34" charset="0"/>
              </a:rPr>
              <a:t>اخلاق در ممیزی به عنوان یک عبارت مفهومی است که معیار ها و اصول که بایستی یک ممیز در طول کار روزانه خویش رعایت بنماید به او یادآوری می نماید که سه رکن اصلی این چهارچوب اخلاقی شامل داشتن </a:t>
            </a:r>
            <a:r>
              <a:rPr lang="fa-IR" sz="3600" b="1" dirty="0">
                <a:solidFill>
                  <a:srgbClr val="C00000"/>
                </a:solidFill>
                <a:latin typeface="Calibri" pitchFamily="34" charset="0"/>
              </a:rPr>
              <a:t>اقتدار / مسئولیت پذیری / واستقلال </a:t>
            </a:r>
            <a:r>
              <a:rPr lang="fa-IR" sz="2800" b="1" dirty="0">
                <a:solidFill>
                  <a:srgbClr val="FF0000"/>
                </a:solidFill>
                <a:latin typeface="Calibri" pitchFamily="34" charset="0"/>
              </a:rPr>
              <a:t>می باشد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solidFill>
            <a:schemeClr val="accent3">
              <a:lumMod val="40000"/>
              <a:lumOff val="60000"/>
            </a:schemeClr>
          </a:solidFill>
        </p:spPr>
        <p:txBody>
          <a:bodyPr/>
          <a:lstStyle/>
          <a:p>
            <a:r>
              <a:rPr lang="en-US" b="1" dirty="0" smtClean="0">
                <a:solidFill>
                  <a:srgbClr val="FF0000"/>
                </a:solidFill>
              </a:rPr>
              <a:t>What Is Ethics?</a:t>
            </a:r>
            <a:endParaRPr lang="en-GB" b="1" dirty="0" smtClean="0">
              <a:solidFill>
                <a:srgbClr val="FF0000"/>
              </a:solidFill>
            </a:endParaRPr>
          </a:p>
        </p:txBody>
      </p:sp>
      <p:sp>
        <p:nvSpPr>
          <p:cNvPr id="997379" name="Rectangle 3"/>
          <p:cNvSpPr>
            <a:spLocks noGrp="1" noChangeArrowheads="1"/>
          </p:cNvSpPr>
          <p:nvPr>
            <p:ph idx="1"/>
          </p:nvPr>
        </p:nvSpPr>
        <p:spPr/>
        <p:txBody>
          <a:bodyPr rtlCol="0">
            <a:normAutofit fontScale="85000" lnSpcReduction="20000"/>
          </a:bodyPr>
          <a:lstStyle/>
          <a:p>
            <a:pPr fontAlgn="auto">
              <a:spcAft>
                <a:spcPts val="0"/>
              </a:spcAft>
              <a:buFontTx/>
              <a:buNone/>
              <a:defRPr/>
            </a:pPr>
            <a:endParaRPr lang="en-US" sz="4400" dirty="0"/>
          </a:p>
          <a:p>
            <a:pPr algn="ctr" fontAlgn="auto">
              <a:spcBef>
                <a:spcPct val="40000"/>
              </a:spcBef>
              <a:spcAft>
                <a:spcPct val="90000"/>
              </a:spcAft>
              <a:buFontTx/>
              <a:buNone/>
              <a:defRPr/>
            </a:pPr>
            <a:r>
              <a:rPr lang="en-US" sz="4400" dirty="0"/>
              <a:t>“A set of principles </a:t>
            </a:r>
            <a:r>
              <a:rPr lang="en-US" sz="4400" dirty="0" smtClean="0"/>
              <a:t>of</a:t>
            </a:r>
            <a:r>
              <a:rPr lang="fa-IR" sz="4400" dirty="0" smtClean="0"/>
              <a:t> </a:t>
            </a:r>
            <a:r>
              <a:rPr lang="en-US" sz="4400" dirty="0" smtClean="0"/>
              <a:t>right conduct”</a:t>
            </a:r>
            <a:endParaRPr lang="fa-IR" sz="4400" dirty="0" smtClean="0"/>
          </a:p>
          <a:p>
            <a:pPr algn="ctr" fontAlgn="auto">
              <a:spcBef>
                <a:spcPct val="40000"/>
              </a:spcBef>
              <a:spcAft>
                <a:spcPct val="90000"/>
              </a:spcAft>
              <a:buFontTx/>
              <a:buNone/>
              <a:defRPr/>
            </a:pPr>
            <a:r>
              <a:rPr lang="fa-IR" sz="5700" b="1" dirty="0" smtClean="0">
                <a:solidFill>
                  <a:srgbClr val="FF0000"/>
                </a:solidFill>
                <a:latin typeface="Arial" pitchFamily="34" charset="0"/>
              </a:rPr>
              <a:t>اخلاقیات به چه می گویند؟</a:t>
            </a:r>
          </a:p>
          <a:p>
            <a:pPr algn="ctr" fontAlgn="auto">
              <a:spcBef>
                <a:spcPct val="40000"/>
              </a:spcBef>
              <a:spcAft>
                <a:spcPct val="90000"/>
              </a:spcAft>
              <a:buFontTx/>
              <a:buNone/>
              <a:defRPr/>
            </a:pPr>
            <a:r>
              <a:rPr lang="fa-IR" sz="4400" b="1" dirty="0" smtClean="0">
                <a:latin typeface="Arial" pitchFamily="34" charset="0"/>
              </a:rPr>
              <a:t> رعایت و تنظیم یک سری اصول اولیه در جهت ارائه رفتارشایسته و درست</a:t>
            </a:r>
            <a:endParaRPr lang="en-US" sz="4400" b="1"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pPr>
              <a:defRPr/>
            </a:pPr>
            <a:fld id="{D496516A-EA5D-448B-80D5-BF9789813847}" type="slidenum">
              <a:rPr lang="en-US"/>
              <a:pPr>
                <a:defRPr/>
              </a:pPr>
              <a:t>35</a:t>
            </a:fld>
            <a:endParaRPr 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solidFill>
            <a:schemeClr val="accent3">
              <a:lumMod val="40000"/>
              <a:lumOff val="60000"/>
            </a:schemeClr>
          </a:solidFill>
        </p:spPr>
        <p:txBody>
          <a:bodyPr rtlCol="0">
            <a:normAutofit fontScale="90000"/>
          </a:bodyPr>
          <a:lstStyle/>
          <a:p>
            <a:pPr fontAlgn="auto">
              <a:spcAft>
                <a:spcPts val="0"/>
              </a:spcAft>
              <a:defRPr/>
            </a:pPr>
            <a:r>
              <a:rPr lang="en-US" b="1" dirty="0" smtClean="0">
                <a:solidFill>
                  <a:srgbClr val="FF0000"/>
                </a:solidFill>
                <a:latin typeface="Arial" pitchFamily="34" charset="0"/>
                <a:cs typeface="Arial" pitchFamily="34" charset="0"/>
              </a:rPr>
              <a:t>Ethics:</a:t>
            </a:r>
            <a:br>
              <a:rPr lang="en-US" b="1" dirty="0" smtClean="0">
                <a:solidFill>
                  <a:srgbClr val="FF0000"/>
                </a:solidFill>
                <a:latin typeface="Arial" pitchFamily="34" charset="0"/>
                <a:cs typeface="Arial" pitchFamily="34" charset="0"/>
              </a:rPr>
            </a:br>
            <a:r>
              <a:rPr lang="fa-IR" b="1" dirty="0" smtClean="0">
                <a:solidFill>
                  <a:srgbClr val="FF0000"/>
                </a:solidFill>
                <a:latin typeface="Arial" pitchFamily="34" charset="0"/>
                <a:cs typeface="Arial" pitchFamily="34" charset="0"/>
              </a:rPr>
              <a:t>اخلاقیات </a:t>
            </a:r>
            <a:endParaRPr lang="fa-IR" b="1" dirty="0">
              <a:solidFill>
                <a:srgbClr val="FF0000"/>
              </a:solidFill>
              <a:latin typeface="Arial" pitchFamily="34" charset="0"/>
              <a:cs typeface="Arial" pitchFamily="34" charset="0"/>
            </a:endParaRPr>
          </a:p>
        </p:txBody>
      </p:sp>
      <p:sp>
        <p:nvSpPr>
          <p:cNvPr id="10243" name="Content Placeholder 5"/>
          <p:cNvSpPr>
            <a:spLocks noGrp="1"/>
          </p:cNvSpPr>
          <p:nvPr>
            <p:ph idx="1"/>
          </p:nvPr>
        </p:nvSpPr>
        <p:spPr/>
        <p:txBody>
          <a:bodyPr/>
          <a:lstStyle/>
          <a:p>
            <a:r>
              <a:rPr lang="en-US" sz="3600" b="1" smtClean="0">
                <a:solidFill>
                  <a:srgbClr val="7030A0"/>
                </a:solidFill>
              </a:rPr>
              <a:t>Philosophical conclusions that conduct behavior is right or wrong,</a:t>
            </a:r>
          </a:p>
          <a:p>
            <a:r>
              <a:rPr lang="en-US" sz="3600" b="1" smtClean="0">
                <a:solidFill>
                  <a:srgbClr val="7030A0"/>
                </a:solidFill>
              </a:rPr>
              <a:t>Moral principles that is shown through behavior</a:t>
            </a:r>
          </a:p>
          <a:p>
            <a:r>
              <a:rPr lang="en-US" sz="3600" b="1" smtClean="0">
                <a:solidFill>
                  <a:srgbClr val="7030A0"/>
                </a:solidFill>
              </a:rPr>
              <a:t>Behavior that is shown through the responsibility</a:t>
            </a:r>
            <a:endParaRPr lang="fa-IR" sz="3600" b="1" smtClean="0">
              <a:solidFill>
                <a:srgbClr val="7030A0"/>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a:solidFill>
            <a:schemeClr val="accent1">
              <a:lumMod val="20000"/>
              <a:lumOff val="80000"/>
            </a:schemeClr>
          </a:solidFill>
        </p:spPr>
        <p:txBody>
          <a:bodyPr rtlCol="0">
            <a:normAutofit fontScale="90000"/>
          </a:bodyPr>
          <a:lstStyle/>
          <a:p>
            <a:pPr fontAlgn="auto">
              <a:spcAft>
                <a:spcPts val="0"/>
              </a:spcAft>
              <a:defRPr/>
            </a:pPr>
            <a:r>
              <a:rPr lang="en-US" b="1" dirty="0" smtClean="0">
                <a:solidFill>
                  <a:schemeClr val="accent3">
                    <a:lumMod val="50000"/>
                  </a:schemeClr>
                </a:solidFill>
                <a:latin typeface="Arial" pitchFamily="34" charset="0"/>
                <a:cs typeface="Arial" pitchFamily="34" charset="0"/>
              </a:rPr>
              <a:t>Professional conduct</a:t>
            </a:r>
            <a:r>
              <a:rPr lang="fa-IR" b="1" dirty="0" smtClean="0">
                <a:solidFill>
                  <a:schemeClr val="accent3">
                    <a:lumMod val="50000"/>
                  </a:schemeClr>
                </a:solidFill>
                <a:latin typeface="Arial" pitchFamily="34" charset="0"/>
                <a:cs typeface="Arial" pitchFamily="34" charset="0"/>
              </a:rPr>
              <a:t/>
            </a:r>
            <a:br>
              <a:rPr lang="fa-IR" b="1" dirty="0" smtClean="0">
                <a:solidFill>
                  <a:schemeClr val="accent3">
                    <a:lumMod val="50000"/>
                  </a:schemeClr>
                </a:solidFill>
                <a:latin typeface="Arial" pitchFamily="34" charset="0"/>
                <a:cs typeface="Arial" pitchFamily="34" charset="0"/>
              </a:rPr>
            </a:br>
            <a:r>
              <a:rPr lang="fa-IR" b="1" dirty="0" smtClean="0">
                <a:solidFill>
                  <a:schemeClr val="accent3">
                    <a:lumMod val="50000"/>
                  </a:schemeClr>
                </a:solidFill>
                <a:latin typeface="Arial" pitchFamily="34" charset="0"/>
                <a:cs typeface="Arial" pitchFamily="34" charset="0"/>
              </a:rPr>
              <a:t> رفتار های حرفه ای یک ممیز</a:t>
            </a:r>
            <a:endParaRPr lang="fa-IR" b="1" dirty="0">
              <a:solidFill>
                <a:schemeClr val="accent3">
                  <a:lumMod val="50000"/>
                </a:schemeClr>
              </a:solidFill>
              <a:latin typeface="Arial" pitchFamily="34" charset="0"/>
              <a:cs typeface="Arial" pitchFamily="34" charset="0"/>
            </a:endParaRPr>
          </a:p>
        </p:txBody>
      </p:sp>
      <p:sp>
        <p:nvSpPr>
          <p:cNvPr id="11267" name="Content Placeholder 2"/>
          <p:cNvSpPr>
            <a:spLocks noGrp="1"/>
          </p:cNvSpPr>
          <p:nvPr>
            <p:ph idx="1"/>
          </p:nvPr>
        </p:nvSpPr>
        <p:spPr/>
        <p:txBody>
          <a:bodyPr/>
          <a:lstStyle/>
          <a:p>
            <a:pPr algn="ctr">
              <a:buFont typeface="Arial" charset="0"/>
              <a:buNone/>
            </a:pPr>
            <a:r>
              <a:rPr lang="en-US" sz="4400" b="1" smtClean="0">
                <a:solidFill>
                  <a:srgbClr val="FF0000"/>
                </a:solidFill>
              </a:rPr>
              <a:t>Objectivity  </a:t>
            </a:r>
            <a:r>
              <a:rPr lang="fa-IR" sz="4400" b="1" smtClean="0">
                <a:solidFill>
                  <a:srgbClr val="FF0000"/>
                </a:solidFill>
              </a:rPr>
              <a:t>بی طرفی و انصاف</a:t>
            </a:r>
            <a:endParaRPr lang="en-US" sz="4400" b="1" smtClean="0">
              <a:solidFill>
                <a:srgbClr val="FF0000"/>
              </a:solidFill>
            </a:endParaRPr>
          </a:p>
          <a:p>
            <a:pPr algn="ctr">
              <a:buFont typeface="Arial" charset="0"/>
              <a:buNone/>
            </a:pPr>
            <a:r>
              <a:rPr lang="en-US" sz="4400" b="1" smtClean="0">
                <a:solidFill>
                  <a:srgbClr val="FF0000"/>
                </a:solidFill>
              </a:rPr>
              <a:t>Courtesy</a:t>
            </a:r>
            <a:r>
              <a:rPr lang="fa-IR" sz="4400" b="1" smtClean="0">
                <a:solidFill>
                  <a:srgbClr val="FF0000"/>
                </a:solidFill>
              </a:rPr>
              <a:t>  ادب و احترام     </a:t>
            </a:r>
            <a:endParaRPr lang="en-US" sz="4400" b="1" smtClean="0">
              <a:solidFill>
                <a:srgbClr val="FF0000"/>
              </a:solidFill>
            </a:endParaRPr>
          </a:p>
          <a:p>
            <a:pPr algn="ctr">
              <a:buFont typeface="Arial" charset="0"/>
              <a:buNone/>
            </a:pPr>
            <a:r>
              <a:rPr lang="en-US" sz="4400" b="1" smtClean="0">
                <a:solidFill>
                  <a:srgbClr val="FF0000"/>
                </a:solidFill>
              </a:rPr>
              <a:t>Honesty</a:t>
            </a:r>
            <a:r>
              <a:rPr lang="fa-IR" sz="4400" b="1" smtClean="0">
                <a:solidFill>
                  <a:srgbClr val="FF0000"/>
                </a:solidFill>
              </a:rPr>
              <a:t>   صداقت و درستکاری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rtlCol="0">
            <a:normAutofit fontScale="90000"/>
          </a:bodyPr>
          <a:lstStyle/>
          <a:p>
            <a:pPr fontAlgn="auto">
              <a:spcAft>
                <a:spcPts val="0"/>
              </a:spcAft>
              <a:defRPr/>
            </a:pPr>
            <a:r>
              <a:rPr lang="en-US" b="1" dirty="0" smtClean="0">
                <a:latin typeface="Arial" pitchFamily="34" charset="0"/>
                <a:cs typeface="Arial" pitchFamily="34" charset="0"/>
              </a:rPr>
              <a:t>Liability</a:t>
            </a:r>
            <a:r>
              <a:rPr lang="fa-IR" b="1" dirty="0" smtClean="0">
                <a:latin typeface="Arial" pitchFamily="34" charset="0"/>
                <a:cs typeface="Arial" pitchFamily="34" charset="0"/>
              </a:rPr>
              <a:t/>
            </a:r>
            <a:br>
              <a:rPr lang="fa-IR" b="1" dirty="0" smtClean="0">
                <a:latin typeface="Arial" pitchFamily="34" charset="0"/>
                <a:cs typeface="Arial" pitchFamily="34" charset="0"/>
              </a:rPr>
            </a:br>
            <a:r>
              <a:rPr lang="fa-IR" b="1" dirty="0" smtClean="0">
                <a:latin typeface="Arial" pitchFamily="34" charset="0"/>
                <a:cs typeface="Arial" pitchFamily="34" charset="0"/>
              </a:rPr>
              <a:t> پاسخگوئی و پایبندی به قانون</a:t>
            </a:r>
            <a:endParaRPr lang="fa-IR" b="1" dirty="0">
              <a:latin typeface="Arial" pitchFamily="34" charset="0"/>
              <a:cs typeface="Arial" pitchFamily="34" charset="0"/>
            </a:endParaRPr>
          </a:p>
        </p:txBody>
      </p:sp>
      <p:sp>
        <p:nvSpPr>
          <p:cNvPr id="3" name="Content Placeholder 2"/>
          <p:cNvSpPr>
            <a:spLocks noGrp="1"/>
          </p:cNvSpPr>
          <p:nvPr>
            <p:ph idx="1"/>
          </p:nvPr>
        </p:nvSpPr>
        <p:spPr/>
        <p:txBody>
          <a:bodyPr rtlCol="0">
            <a:normAutofit/>
          </a:bodyPr>
          <a:lstStyle/>
          <a:p>
            <a:pPr fontAlgn="auto">
              <a:spcAft>
                <a:spcPts val="0"/>
              </a:spcAft>
              <a:buFont typeface="Arial" pitchFamily="34" charset="0"/>
              <a:buChar char="•"/>
              <a:defRPr/>
            </a:pPr>
            <a:r>
              <a:rPr lang="en-US" b="1" dirty="0" smtClean="0">
                <a:solidFill>
                  <a:schemeClr val="accent3">
                    <a:lumMod val="50000"/>
                  </a:schemeClr>
                </a:solidFill>
              </a:rPr>
              <a:t>Is the degree of legal responsibility  an individual or company has in any given situation</a:t>
            </a:r>
            <a:endParaRPr lang="fa-IR" b="1" dirty="0" smtClean="0">
              <a:solidFill>
                <a:schemeClr val="accent3">
                  <a:lumMod val="50000"/>
                </a:schemeClr>
              </a:solidFill>
            </a:endParaRPr>
          </a:p>
          <a:p>
            <a:pPr algn="r" fontAlgn="auto">
              <a:spcAft>
                <a:spcPts val="0"/>
              </a:spcAft>
              <a:buFont typeface="Arial" pitchFamily="34" charset="0"/>
              <a:buChar char="•"/>
              <a:defRPr/>
            </a:pPr>
            <a:r>
              <a:rPr lang="fa-IR" b="1" dirty="0" smtClean="0">
                <a:solidFill>
                  <a:srgbClr val="C00000"/>
                </a:solidFill>
              </a:rPr>
              <a:t>به معنی مسئولیت پذیری و الزام به رعایت  قانون توسط  فرد یا موسسه در موقعیت های مختلف می باشد</a:t>
            </a:r>
            <a:endParaRPr lang="fa-IR" b="1" dirty="0">
              <a:solidFill>
                <a:srgbClr val="C00000"/>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endParaRPr lang="fa-IR" smtClean="0"/>
          </a:p>
        </p:txBody>
      </p:sp>
      <p:sp>
        <p:nvSpPr>
          <p:cNvPr id="13315" name="Content Placeholder 2"/>
          <p:cNvSpPr>
            <a:spLocks noGrp="1"/>
          </p:cNvSpPr>
          <p:nvPr>
            <p:ph idx="1"/>
          </p:nvPr>
        </p:nvSpPr>
        <p:spPr/>
        <p:txBody>
          <a:bodyPr/>
          <a:lstStyle/>
          <a:p>
            <a:pPr>
              <a:buFont typeface="Arial" charset="0"/>
              <a:buNone/>
            </a:pPr>
            <a:endParaRPr lang="fa-IR" smtClean="0"/>
          </a:p>
        </p:txBody>
      </p:sp>
      <p:sp>
        <p:nvSpPr>
          <p:cNvPr id="4" name="Rounded Rectangle 3"/>
          <p:cNvSpPr/>
          <p:nvPr/>
        </p:nvSpPr>
        <p:spPr>
          <a:xfrm>
            <a:off x="457200" y="1066800"/>
            <a:ext cx="7924800" cy="1981200"/>
          </a:xfrm>
          <a:prstGeom prst="roundRect">
            <a:avLst/>
          </a:prstGeom>
          <a:effectLst>
            <a:innerShdw blurRad="63500" dist="50800" dir="135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rPr>
              <a:t>trust, confidence and credibility</a:t>
            </a:r>
            <a:endParaRPr lang="fa-IR" sz="2800" b="1" dirty="0">
              <a:solidFill>
                <a:schemeClr val="bg1"/>
              </a:solidFill>
              <a:effectLst>
                <a:outerShdw blurRad="38100" dist="38100" dir="2700000" algn="tl">
                  <a:srgbClr val="000000">
                    <a:alpha val="43137"/>
                  </a:srgbClr>
                </a:outerShdw>
              </a:effectLst>
            </a:endParaRPr>
          </a:p>
          <a:p>
            <a:pPr algn="ctr" fontAlgn="auto">
              <a:spcBef>
                <a:spcPts val="0"/>
              </a:spcBef>
              <a:spcAft>
                <a:spcPts val="0"/>
              </a:spcAft>
              <a:defRPr/>
            </a:pPr>
            <a:r>
              <a:rPr lang="fa-IR" sz="2800" b="1" dirty="0">
                <a:solidFill>
                  <a:schemeClr val="bg1"/>
                </a:solidFill>
                <a:effectLst>
                  <a:outerShdw blurRad="38100" dist="38100" dir="2700000" algn="tl">
                    <a:srgbClr val="000000">
                      <a:alpha val="43137"/>
                    </a:srgbClr>
                  </a:outerShdw>
                </a:effectLst>
              </a:rPr>
              <a:t>اطمینان و اعتماد </a:t>
            </a:r>
          </a:p>
        </p:txBody>
      </p:sp>
      <p:sp>
        <p:nvSpPr>
          <p:cNvPr id="5" name="Down Arrow 4"/>
          <p:cNvSpPr/>
          <p:nvPr/>
        </p:nvSpPr>
        <p:spPr>
          <a:xfrm>
            <a:off x="4267200" y="3124200"/>
            <a:ext cx="609600" cy="914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endParaRPr lang="fa-IR"/>
          </a:p>
        </p:txBody>
      </p:sp>
      <p:sp>
        <p:nvSpPr>
          <p:cNvPr id="6" name="Rounded Rectangle 5"/>
          <p:cNvSpPr/>
          <p:nvPr/>
        </p:nvSpPr>
        <p:spPr>
          <a:xfrm>
            <a:off x="381000" y="4114800"/>
            <a:ext cx="8229600" cy="2209800"/>
          </a:xfrm>
          <a:prstGeom prst="roundRect">
            <a:avLst/>
          </a:prstGeom>
          <a:effectLst>
            <a:innerShdw blurRad="63500" dist="50800" dir="135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en-US" sz="2400" b="1" dirty="0">
                <a:solidFill>
                  <a:schemeClr val="bg1"/>
                </a:solidFill>
                <a:effectLst>
                  <a:outerShdw blurRad="38100" dist="38100" dir="2700000" algn="tl">
                    <a:srgbClr val="000000">
                      <a:alpha val="43137"/>
                    </a:srgbClr>
                  </a:outerShdw>
                </a:effectLst>
              </a:rPr>
              <a:t>Integrity, Independence and Objectivity, Confidentiality and Competence.</a:t>
            </a:r>
            <a:endParaRPr lang="fa-IR" sz="2400" b="1" dirty="0">
              <a:solidFill>
                <a:schemeClr val="bg1"/>
              </a:solidFill>
              <a:effectLst>
                <a:outerShdw blurRad="38100" dist="38100" dir="2700000" algn="tl">
                  <a:srgbClr val="000000">
                    <a:alpha val="43137"/>
                  </a:srgbClr>
                </a:outerShdw>
              </a:effectLst>
            </a:endParaRPr>
          </a:p>
          <a:p>
            <a:pPr algn="ctr" fontAlgn="auto">
              <a:spcBef>
                <a:spcPts val="0"/>
              </a:spcBef>
              <a:spcAft>
                <a:spcPts val="0"/>
              </a:spcAft>
              <a:defRPr/>
            </a:pPr>
            <a:r>
              <a:rPr lang="fa-IR" sz="2400" b="1" dirty="0">
                <a:solidFill>
                  <a:schemeClr val="bg1"/>
                </a:solidFill>
                <a:effectLst>
                  <a:outerShdw blurRad="38100" dist="38100" dir="2700000" algn="tl">
                    <a:srgbClr val="000000">
                      <a:alpha val="43137"/>
                    </a:srgbClr>
                  </a:outerShdw>
                </a:effectLst>
              </a:rPr>
              <a:t>یکپارچگی شخصیت/ استقلال و بی طرفی / رازداری و صلاحیت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152400" y="0"/>
            <a:ext cx="8991599" cy="6858000"/>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rtlCol="0">
            <a:normAutofit fontScale="90000"/>
          </a:bodyPr>
          <a:lstStyle/>
          <a:p>
            <a:pPr fontAlgn="auto">
              <a:spcAft>
                <a:spcPts val="0"/>
              </a:spcAft>
              <a:defRPr/>
            </a:pPr>
            <a:r>
              <a:rPr lang="en-US" b="1" dirty="0" smtClean="0">
                <a:solidFill>
                  <a:srgbClr val="C00000"/>
                </a:solidFill>
              </a:rPr>
              <a:t>Integrity</a:t>
            </a:r>
            <a:r>
              <a:rPr lang="fa-IR" b="1" dirty="0" smtClean="0">
                <a:solidFill>
                  <a:srgbClr val="C00000"/>
                </a:solidFill>
              </a:rPr>
              <a:t/>
            </a:r>
            <a:br>
              <a:rPr lang="fa-IR" b="1" dirty="0" smtClean="0">
                <a:solidFill>
                  <a:srgbClr val="C00000"/>
                </a:solidFill>
              </a:rPr>
            </a:br>
            <a:r>
              <a:rPr lang="fa-IR" b="1" dirty="0" smtClean="0">
                <a:solidFill>
                  <a:srgbClr val="C00000"/>
                </a:solidFill>
              </a:rPr>
              <a:t> استحکام و صداقت </a:t>
            </a:r>
            <a:endParaRPr lang="fa-IR" dirty="0">
              <a:solidFill>
                <a:srgbClr val="C00000"/>
              </a:solidFill>
            </a:endParaRPr>
          </a:p>
        </p:txBody>
      </p:sp>
      <p:sp>
        <p:nvSpPr>
          <p:cNvPr id="14339" name="Content Placeholder 2"/>
          <p:cNvSpPr>
            <a:spLocks noGrp="1"/>
          </p:cNvSpPr>
          <p:nvPr>
            <p:ph idx="1"/>
          </p:nvPr>
        </p:nvSpPr>
        <p:spPr/>
        <p:txBody>
          <a:bodyPr/>
          <a:lstStyle/>
          <a:p>
            <a:pPr algn="ctr">
              <a:buFont typeface="Arial" charset="0"/>
              <a:buNone/>
            </a:pPr>
            <a:r>
              <a:rPr lang="en-US" sz="3600" b="1" smtClean="0">
                <a:solidFill>
                  <a:srgbClr val="C00000"/>
                </a:solidFill>
              </a:rPr>
              <a:t>Right</a:t>
            </a:r>
            <a:r>
              <a:rPr lang="fa-IR" sz="3600" b="1" smtClean="0">
                <a:solidFill>
                  <a:srgbClr val="C00000"/>
                </a:solidFill>
              </a:rPr>
              <a:t> نیکی </a:t>
            </a:r>
            <a:r>
              <a:rPr lang="en-US" sz="3600" b="1" smtClean="0">
                <a:solidFill>
                  <a:srgbClr val="C00000"/>
                </a:solidFill>
              </a:rPr>
              <a:t> </a:t>
            </a:r>
          </a:p>
          <a:p>
            <a:pPr algn="ctr">
              <a:buFont typeface="Arial" charset="0"/>
              <a:buNone/>
            </a:pPr>
            <a:r>
              <a:rPr lang="en-US" sz="3600" b="1" smtClean="0">
                <a:solidFill>
                  <a:srgbClr val="7030A0"/>
                </a:solidFill>
              </a:rPr>
              <a:t>Just, Fair</a:t>
            </a:r>
            <a:r>
              <a:rPr lang="fa-IR" sz="3600" b="1" smtClean="0">
                <a:solidFill>
                  <a:srgbClr val="7030A0"/>
                </a:solidFill>
              </a:rPr>
              <a:t> عادل و منصف </a:t>
            </a:r>
            <a:endParaRPr lang="en-US" sz="3600" b="1" smtClean="0">
              <a:solidFill>
                <a:srgbClr val="7030A0"/>
              </a:solidFill>
            </a:endParaRPr>
          </a:p>
          <a:p>
            <a:pPr algn="ctr">
              <a:buFont typeface="Arial" charset="0"/>
              <a:buNone/>
            </a:pPr>
            <a:r>
              <a:rPr lang="en-US" b="1" smtClean="0">
                <a:solidFill>
                  <a:srgbClr val="C00000"/>
                </a:solidFill>
              </a:rPr>
              <a:t>Make decisions with the public interest in mind</a:t>
            </a:r>
            <a:endParaRPr lang="fa-IR" b="1" smtClean="0">
              <a:solidFill>
                <a:srgbClr val="C00000"/>
              </a:solidFill>
            </a:endParaRPr>
          </a:p>
          <a:p>
            <a:pPr algn="ctr">
              <a:buFont typeface="Arial" charset="0"/>
              <a:buNone/>
            </a:pPr>
            <a:r>
              <a:rPr lang="fa-IR" sz="3600" b="1" smtClean="0">
                <a:solidFill>
                  <a:srgbClr val="C00000"/>
                </a:solidFill>
              </a:rPr>
              <a:t> تصمیم گیری ذهنی مبتنی بر منافع عمومی</a:t>
            </a:r>
          </a:p>
          <a:p>
            <a:pPr algn="ctr">
              <a:buFont typeface="Arial" charset="0"/>
              <a:buNone/>
            </a:pPr>
            <a:r>
              <a:rPr lang="fa-IR" sz="3600" b="1" smtClean="0">
                <a:solidFill>
                  <a:srgbClr val="7030A0"/>
                </a:solidFill>
              </a:rPr>
              <a:t> </a:t>
            </a:r>
            <a:r>
              <a:rPr lang="en-US" sz="3600" b="1" smtClean="0">
                <a:solidFill>
                  <a:srgbClr val="7030A0"/>
                </a:solidFill>
              </a:rPr>
              <a:t>Absolute honesty</a:t>
            </a:r>
            <a:r>
              <a:rPr lang="fa-IR" sz="3600" b="1" smtClean="0">
                <a:solidFill>
                  <a:srgbClr val="7030A0"/>
                </a:solidFill>
              </a:rPr>
              <a:t>   صداقت و درستکاری </a:t>
            </a:r>
            <a:endParaRPr lang="en-US" sz="3600" b="1" smtClean="0">
              <a:solidFill>
                <a:srgbClr val="7030A0"/>
              </a:solidFill>
            </a:endParaRPr>
          </a:p>
          <a:p>
            <a:endParaRPr lang="fa-IR" sz="3600" b="1" smtClean="0">
              <a:solidFill>
                <a:srgbClr val="C00000"/>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b="1" dirty="0" smtClean="0">
                <a:latin typeface="Arial" pitchFamily="34" charset="0"/>
                <a:cs typeface="Arial" pitchFamily="34" charset="0"/>
              </a:rPr>
              <a:t>Independence</a:t>
            </a:r>
            <a:r>
              <a:rPr lang="fa-IR" b="1" dirty="0" smtClean="0">
                <a:latin typeface="Arial" pitchFamily="34" charset="0"/>
                <a:cs typeface="Arial" pitchFamily="34" charset="0"/>
              </a:rPr>
              <a:t/>
            </a:r>
            <a:br>
              <a:rPr lang="fa-IR" b="1" dirty="0" smtClean="0">
                <a:latin typeface="Arial" pitchFamily="34" charset="0"/>
                <a:cs typeface="Arial" pitchFamily="34" charset="0"/>
              </a:rPr>
            </a:br>
            <a:r>
              <a:rPr lang="fa-IR" b="1" dirty="0" smtClean="0">
                <a:latin typeface="Arial" pitchFamily="34" charset="0"/>
                <a:cs typeface="Arial" pitchFamily="34" charset="0"/>
              </a:rPr>
              <a:t> استقلال و بی طرفی ممیز </a:t>
            </a:r>
            <a:endParaRPr lang="fa-IR" b="1" dirty="0">
              <a:latin typeface="Arial" pitchFamily="34" charset="0"/>
              <a:cs typeface="Arial" pitchFamily="34" charset="0"/>
            </a:endParaRPr>
          </a:p>
        </p:txBody>
      </p:sp>
      <p:sp>
        <p:nvSpPr>
          <p:cNvPr id="15363" name="Content Placeholder 2"/>
          <p:cNvSpPr>
            <a:spLocks noGrp="1"/>
          </p:cNvSpPr>
          <p:nvPr>
            <p:ph idx="1"/>
          </p:nvPr>
        </p:nvSpPr>
        <p:spPr>
          <a:xfrm>
            <a:off x="609600" y="1447800"/>
            <a:ext cx="8077200" cy="4648200"/>
          </a:xfrm>
        </p:spPr>
        <p:txBody>
          <a:bodyPr/>
          <a:lstStyle/>
          <a:p>
            <a:r>
              <a:rPr lang="en-US" sz="2000" b="1" smtClean="0"/>
              <a:t>Independence from the audited entity and other outside interest</a:t>
            </a:r>
            <a:endParaRPr lang="fa-IR" sz="2000" b="1" smtClean="0"/>
          </a:p>
          <a:p>
            <a:r>
              <a:rPr lang="fa-IR" sz="2000" b="1" smtClean="0"/>
              <a:t>مستقل بودن از موجودیت ممیزی و دیگر علایق خارجی </a:t>
            </a:r>
            <a:endParaRPr lang="en-US" sz="2000" b="1" smtClean="0"/>
          </a:p>
          <a:p>
            <a:r>
              <a:rPr lang="en-US" sz="2000" b="1" smtClean="0"/>
              <a:t>should not be impaired by personal or external interests</a:t>
            </a:r>
            <a:endParaRPr lang="fa-IR" sz="2000" b="1" smtClean="0"/>
          </a:p>
          <a:p>
            <a:r>
              <a:rPr lang="fa-IR" sz="2000" b="1" smtClean="0"/>
              <a:t>بواسطه حضور کارکنان یا علایق خارجی نبایستی استقلال ممیز خدشه دار گردد</a:t>
            </a:r>
            <a:endParaRPr lang="en-US" sz="2000" b="1" smtClean="0"/>
          </a:p>
          <a:p>
            <a:r>
              <a:rPr lang="en-US" sz="2000" b="1" smtClean="0"/>
              <a:t>prejudices held by auditors</a:t>
            </a:r>
            <a:endParaRPr lang="fa-IR" sz="2000" b="1" smtClean="0"/>
          </a:p>
          <a:p>
            <a:r>
              <a:rPr lang="fa-IR" sz="2000" b="1" smtClean="0"/>
              <a:t>پیش داوری های که در ذهن ممیز ها نگه داری شده است</a:t>
            </a:r>
          </a:p>
          <a:p>
            <a:endParaRPr lang="en-US" sz="2000" b="1" smtClean="0"/>
          </a:p>
        </p:txBody>
      </p:sp>
      <p:sp>
        <p:nvSpPr>
          <p:cNvPr id="4" name="Snip Diagonal Corner Rectangle 3"/>
          <p:cNvSpPr/>
          <p:nvPr/>
        </p:nvSpPr>
        <p:spPr>
          <a:xfrm>
            <a:off x="152400" y="3810000"/>
            <a:ext cx="8763000" cy="2590800"/>
          </a:xfrm>
          <a:prstGeom prst="snip2DiagRect">
            <a:avLst/>
          </a:prstGeom>
          <a:solidFill>
            <a:srgbClr val="C00000"/>
          </a:solidFill>
          <a:effectLst>
            <a:innerShdw blurRad="63500" dist="50800" dir="162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defRPr/>
            </a:pPr>
            <a:r>
              <a:rPr lang="en-US" sz="2400" b="1" dirty="0">
                <a:solidFill>
                  <a:schemeClr val="bg1"/>
                </a:solidFill>
                <a:effectLst>
                  <a:outerShdw blurRad="38100" dist="38100" dir="2700000" algn="tl">
                    <a:srgbClr val="000000">
                      <a:alpha val="43137"/>
                    </a:srgbClr>
                  </a:outerShdw>
                </a:effectLst>
              </a:rPr>
              <a:t>Conclusions in opinions and reports should, therefore, be based</a:t>
            </a:r>
          </a:p>
          <a:p>
            <a:pPr fontAlgn="auto">
              <a:spcBef>
                <a:spcPts val="0"/>
              </a:spcBef>
              <a:spcAft>
                <a:spcPts val="0"/>
              </a:spcAft>
              <a:defRPr/>
            </a:pPr>
            <a:r>
              <a:rPr lang="en-US" sz="2400" b="1" dirty="0">
                <a:solidFill>
                  <a:schemeClr val="bg1"/>
                </a:solidFill>
                <a:effectLst>
                  <a:outerShdw blurRad="38100" dist="38100" dir="2700000" algn="tl">
                    <a:srgbClr val="000000">
                      <a:alpha val="43137"/>
                    </a:srgbClr>
                  </a:outerShdw>
                </a:effectLst>
              </a:rPr>
              <a:t>exclusively on evidence obtained and assembled in accordance with auditing standards</a:t>
            </a:r>
            <a:endParaRPr lang="fa-IR" sz="2400" b="1" dirty="0">
              <a:solidFill>
                <a:schemeClr val="bg1"/>
              </a:solidFill>
              <a:effectLst>
                <a:outerShdw blurRad="38100" dist="38100" dir="2700000" algn="tl">
                  <a:srgbClr val="000000">
                    <a:alpha val="43137"/>
                  </a:srgbClr>
                </a:outerShdw>
              </a:effectLst>
            </a:endParaRPr>
          </a:p>
          <a:p>
            <a:pPr fontAlgn="auto">
              <a:spcBef>
                <a:spcPts val="0"/>
              </a:spcBef>
              <a:spcAft>
                <a:spcPts val="0"/>
              </a:spcAft>
              <a:defRPr/>
            </a:pPr>
            <a:r>
              <a:rPr lang="fa-IR" sz="2400" b="1" dirty="0">
                <a:solidFill>
                  <a:schemeClr val="bg1"/>
                </a:solidFill>
                <a:effectLst>
                  <a:outerShdw blurRad="38100" dist="38100" dir="2700000" algn="tl">
                    <a:srgbClr val="000000">
                      <a:alpha val="43137"/>
                    </a:srgbClr>
                  </a:outerShdw>
                </a:effectLst>
              </a:rPr>
              <a:t>نتیجه گیری در ممیزی و ارائه گزارشات بایستی به طور کامل بر اساس شواهد و اویدنس های محکم صورت گیرد و مطابق اصول استاندارد ممیزی صورت پذیرد</a:t>
            </a:r>
          </a:p>
          <a:p>
            <a:pPr fontAlgn="auto">
              <a:spcBef>
                <a:spcPts val="0"/>
              </a:spcBef>
              <a:spcAft>
                <a:spcPts val="0"/>
              </a:spcAft>
              <a:defRPr/>
            </a:pPr>
            <a:endParaRPr lang="fa-IR" sz="2400" b="1" dirty="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0838"/>
            <a:ext cx="9144000" cy="1477962"/>
          </a:xfrm>
          <a:solidFill>
            <a:schemeClr val="accent1">
              <a:lumMod val="20000"/>
              <a:lumOff val="80000"/>
            </a:schemeClr>
          </a:solidFill>
        </p:spPr>
        <p:txBody>
          <a:bodyPr rtlCol="0">
            <a:normAutofit/>
          </a:bodyPr>
          <a:lstStyle/>
          <a:p>
            <a:pPr fontAlgn="auto">
              <a:spcAft>
                <a:spcPts val="0"/>
              </a:spcAft>
              <a:defRPr/>
            </a:pPr>
            <a:r>
              <a:rPr lang="en-US" sz="3600" b="1" dirty="0" smtClean="0">
                <a:latin typeface="Arial" pitchFamily="34" charset="0"/>
                <a:cs typeface="Arial" pitchFamily="34" charset="0"/>
              </a:rPr>
              <a:t>Confidentiality</a:t>
            </a:r>
            <a:r>
              <a:rPr lang="fa-IR" sz="3600" b="1" dirty="0" smtClean="0">
                <a:latin typeface="Arial" pitchFamily="34" charset="0"/>
                <a:cs typeface="Arial" pitchFamily="34" charset="0"/>
              </a:rPr>
              <a:t/>
            </a:r>
            <a:br>
              <a:rPr lang="fa-IR" sz="3600" b="1" dirty="0" smtClean="0">
                <a:latin typeface="Arial" pitchFamily="34" charset="0"/>
                <a:cs typeface="Arial" pitchFamily="34" charset="0"/>
              </a:rPr>
            </a:br>
            <a:r>
              <a:rPr lang="fa-IR" sz="3600" b="1" dirty="0" smtClean="0">
                <a:latin typeface="Arial" pitchFamily="34" charset="0"/>
                <a:cs typeface="Arial" pitchFamily="34" charset="0"/>
              </a:rPr>
              <a:t>رازداری  و رعایت اصول محرمانگی اطلاعات توسط ممیز</a:t>
            </a:r>
            <a:endParaRPr lang="fa-IR" sz="3600" b="1" dirty="0">
              <a:latin typeface="Arial" pitchFamily="34" charset="0"/>
              <a:cs typeface="Arial" pitchFamily="34" charset="0"/>
            </a:endParaRPr>
          </a:p>
        </p:txBody>
      </p:sp>
      <p:sp>
        <p:nvSpPr>
          <p:cNvPr id="16387" name="Content Placeholder 2"/>
          <p:cNvSpPr>
            <a:spLocks noGrp="1"/>
          </p:cNvSpPr>
          <p:nvPr>
            <p:ph idx="1"/>
          </p:nvPr>
        </p:nvSpPr>
        <p:spPr>
          <a:xfrm>
            <a:off x="381000" y="1981200"/>
            <a:ext cx="8305800" cy="4114800"/>
          </a:xfrm>
        </p:spPr>
        <p:txBody>
          <a:bodyPr/>
          <a:lstStyle/>
          <a:p>
            <a:r>
              <a:rPr lang="en-US" sz="2000" smtClean="0"/>
              <a:t>should not disclose information obtained in the auditing process to third parties, either orally or in writing</a:t>
            </a:r>
            <a:endParaRPr lang="fa-IR" sz="2000" smtClean="0"/>
          </a:p>
          <a:p>
            <a:pPr algn="r"/>
            <a:r>
              <a:rPr lang="fa-IR" b="1" smtClean="0">
                <a:solidFill>
                  <a:srgbClr val="C00000"/>
                </a:solidFill>
              </a:rPr>
              <a:t>فرد ممیز با رعایت اصول راز داری و محرمانگی اطلاعات ممیز شونده هیچگاه نبایستی اطلاعات موسسه مربوطه را چه به طور شفاهی یا کتبی به فرد ثالثی ارائه نماید</a:t>
            </a:r>
          </a:p>
        </p:txBody>
      </p:sp>
      <p:sp>
        <p:nvSpPr>
          <p:cNvPr id="4" name="Snip Diagonal Corner Rectangle 3"/>
          <p:cNvSpPr/>
          <p:nvPr/>
        </p:nvSpPr>
        <p:spPr>
          <a:xfrm>
            <a:off x="381000" y="4267200"/>
            <a:ext cx="8763000" cy="2590800"/>
          </a:xfrm>
          <a:prstGeom prst="snip2DiagRect">
            <a:avLst/>
          </a:prstGeom>
          <a:solidFill>
            <a:srgbClr val="C00000"/>
          </a:solidFill>
          <a:effectLst>
            <a:innerShdw blurRad="63500" dist="50800" dir="162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defRPr/>
            </a:pPr>
            <a:r>
              <a:rPr lang="en-US" sz="2800" b="1" dirty="0">
                <a:solidFill>
                  <a:schemeClr val="bg1"/>
                </a:solidFill>
                <a:effectLst>
                  <a:outerShdw blurRad="38100" dist="38100" dir="2700000" algn="tl">
                    <a:srgbClr val="000000">
                      <a:alpha val="43137"/>
                    </a:srgbClr>
                  </a:outerShdw>
                </a:effectLst>
              </a:rPr>
              <a:t>Do not try in any way even upon curiosity to find any data or information  that is not relevant to standards or to legislation</a:t>
            </a:r>
            <a:endParaRPr lang="fa-IR" sz="2800" b="1" dirty="0">
              <a:solidFill>
                <a:schemeClr val="bg1"/>
              </a:solidFill>
              <a:effectLst>
                <a:outerShdw blurRad="38100" dist="38100" dir="2700000" algn="tl">
                  <a:srgbClr val="000000">
                    <a:alpha val="43137"/>
                  </a:srgbClr>
                </a:outerShdw>
              </a:effectLst>
            </a:endParaRPr>
          </a:p>
          <a:p>
            <a:pPr fontAlgn="auto">
              <a:spcBef>
                <a:spcPts val="0"/>
              </a:spcBef>
              <a:spcAft>
                <a:spcPts val="0"/>
              </a:spcAft>
              <a:defRPr/>
            </a:pPr>
            <a:r>
              <a:rPr lang="fa-IR" sz="2800" b="1" dirty="0">
                <a:solidFill>
                  <a:schemeClr val="bg1"/>
                </a:solidFill>
                <a:effectLst>
                  <a:outerShdw blurRad="38100" dist="38100" dir="2700000" algn="tl">
                    <a:srgbClr val="000000">
                      <a:alpha val="43137"/>
                    </a:srgbClr>
                  </a:outerShdw>
                </a:effectLst>
              </a:rPr>
              <a:t>ممیز هیچگاه نبایستی حتی بر اساس حس کنجگاوی به اطلاعاتی از موسسه که در حیطه کار ممیزی نمی باشد و مربوطه به استاندارد ها و چهارچوب قانونی ممیزی نمی باشد ورود نماید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50838"/>
            <a:ext cx="8305800" cy="1143000"/>
          </a:xfrm>
          <a:solidFill>
            <a:schemeClr val="accent1">
              <a:lumMod val="20000"/>
              <a:lumOff val="80000"/>
            </a:schemeClr>
          </a:solidFill>
        </p:spPr>
        <p:txBody>
          <a:bodyPr rtlCol="0">
            <a:normAutofit/>
          </a:bodyPr>
          <a:lstStyle/>
          <a:p>
            <a:pPr fontAlgn="auto">
              <a:spcAft>
                <a:spcPts val="0"/>
              </a:spcAft>
              <a:defRPr/>
            </a:pPr>
            <a:r>
              <a:rPr lang="en-US" sz="2800" b="1" dirty="0" smtClean="0">
                <a:solidFill>
                  <a:schemeClr val="accent3">
                    <a:lumMod val="50000"/>
                  </a:schemeClr>
                </a:solidFill>
              </a:rPr>
              <a:t>Conflicts of interest</a:t>
            </a:r>
            <a:r>
              <a:rPr lang="fa-IR" sz="2800" b="1" dirty="0" smtClean="0">
                <a:solidFill>
                  <a:schemeClr val="accent3">
                    <a:lumMod val="50000"/>
                  </a:schemeClr>
                </a:solidFill>
              </a:rPr>
              <a:t/>
            </a:r>
            <a:br>
              <a:rPr lang="fa-IR" sz="2800" b="1" dirty="0" smtClean="0">
                <a:solidFill>
                  <a:schemeClr val="accent3">
                    <a:lumMod val="50000"/>
                  </a:schemeClr>
                </a:solidFill>
              </a:rPr>
            </a:br>
            <a:r>
              <a:rPr lang="fa-IR" sz="2800" b="1" dirty="0" smtClean="0">
                <a:solidFill>
                  <a:schemeClr val="accent3">
                    <a:lumMod val="50000"/>
                  </a:schemeClr>
                </a:solidFill>
              </a:rPr>
              <a:t>تضاد در منافع شخصی</a:t>
            </a:r>
            <a:endParaRPr lang="fa-IR" sz="2800" dirty="0">
              <a:solidFill>
                <a:schemeClr val="accent3">
                  <a:lumMod val="50000"/>
                </a:schemeClr>
              </a:solidFill>
            </a:endParaRPr>
          </a:p>
        </p:txBody>
      </p:sp>
      <p:sp>
        <p:nvSpPr>
          <p:cNvPr id="3" name="Content Placeholder 2"/>
          <p:cNvSpPr>
            <a:spLocks noGrp="1"/>
          </p:cNvSpPr>
          <p:nvPr>
            <p:ph idx="1"/>
          </p:nvPr>
        </p:nvSpPr>
        <p:spPr>
          <a:xfrm>
            <a:off x="152400" y="1676400"/>
            <a:ext cx="8763000" cy="4419600"/>
          </a:xfrm>
        </p:spPr>
        <p:txBody>
          <a:bodyPr rtlCol="0">
            <a:normAutofit fontScale="62500" lnSpcReduction="20000"/>
          </a:bodyPr>
          <a:lstStyle/>
          <a:p>
            <a:pPr algn="ctr" fontAlgn="auto">
              <a:spcAft>
                <a:spcPts val="0"/>
              </a:spcAft>
              <a:buFont typeface="Arial" pitchFamily="34" charset="0"/>
              <a:buNone/>
              <a:defRPr/>
            </a:pPr>
            <a:r>
              <a:rPr lang="en-US" b="1" dirty="0" smtClean="0">
                <a:solidFill>
                  <a:srgbClr val="C00000"/>
                </a:solidFill>
              </a:rPr>
              <a:t>avoid any possible conflict of interest by refusing gifts or gratuities</a:t>
            </a:r>
            <a:endParaRPr lang="fa-IR" b="1" dirty="0" smtClean="0">
              <a:solidFill>
                <a:srgbClr val="C00000"/>
              </a:solidFill>
            </a:endParaRPr>
          </a:p>
          <a:p>
            <a:pPr algn="ctr" fontAlgn="auto">
              <a:spcAft>
                <a:spcPts val="0"/>
              </a:spcAft>
              <a:buFont typeface="Arial" pitchFamily="34" charset="0"/>
              <a:buNone/>
              <a:defRPr/>
            </a:pPr>
            <a:r>
              <a:rPr lang="fa-IR" b="1" dirty="0" smtClean="0">
                <a:solidFill>
                  <a:srgbClr val="C00000"/>
                </a:solidFill>
              </a:rPr>
              <a:t>صرف نظر کردن ممیز از دریافت پاداش و هدایا از ممیزی شونده که منجر به تضاد در منافع </a:t>
            </a:r>
          </a:p>
          <a:p>
            <a:pPr algn="ctr" fontAlgn="auto">
              <a:spcAft>
                <a:spcPts val="0"/>
              </a:spcAft>
              <a:buFont typeface="Arial" pitchFamily="34" charset="0"/>
              <a:buNone/>
              <a:defRPr/>
            </a:pPr>
            <a:r>
              <a:rPr lang="fa-IR" b="1" dirty="0" smtClean="0">
                <a:solidFill>
                  <a:srgbClr val="C00000"/>
                </a:solidFill>
              </a:rPr>
              <a:t>شخصی فرد ممیز می گردد</a:t>
            </a:r>
          </a:p>
          <a:p>
            <a:pPr algn="ctr" fontAlgn="auto">
              <a:spcAft>
                <a:spcPts val="0"/>
              </a:spcAft>
              <a:buFont typeface="Arial" pitchFamily="34" charset="0"/>
              <a:buNone/>
              <a:defRPr/>
            </a:pPr>
            <a:endParaRPr lang="fa-IR" b="1" dirty="0" smtClean="0">
              <a:solidFill>
                <a:srgbClr val="C00000"/>
              </a:solidFill>
            </a:endParaRPr>
          </a:p>
          <a:p>
            <a:pPr algn="ctr" fontAlgn="auto">
              <a:spcAft>
                <a:spcPts val="0"/>
              </a:spcAft>
              <a:buFont typeface="Arial" pitchFamily="34" charset="0"/>
              <a:buNone/>
              <a:defRPr/>
            </a:pPr>
            <a:r>
              <a:rPr lang="en-US" b="1" dirty="0" smtClean="0">
                <a:solidFill>
                  <a:srgbClr val="C00000"/>
                </a:solidFill>
              </a:rPr>
              <a:t>avoid all relationships with managers and staff in the audited entity</a:t>
            </a:r>
            <a:endParaRPr lang="fa-IR" b="1" dirty="0" smtClean="0">
              <a:solidFill>
                <a:srgbClr val="C00000"/>
              </a:solidFill>
            </a:endParaRPr>
          </a:p>
          <a:p>
            <a:pPr algn="ctr" fontAlgn="auto">
              <a:spcAft>
                <a:spcPts val="0"/>
              </a:spcAft>
              <a:buFont typeface="Arial" pitchFamily="34" charset="0"/>
              <a:buNone/>
              <a:defRPr/>
            </a:pPr>
            <a:r>
              <a:rPr lang="fa-IR" b="1" dirty="0" smtClean="0">
                <a:solidFill>
                  <a:srgbClr val="C00000"/>
                </a:solidFill>
              </a:rPr>
              <a:t>اجتناب از ایجاد ارتباط با مدیر و کارکنان سازمان ممیزی شونده</a:t>
            </a:r>
            <a:endParaRPr lang="en-US" b="1" dirty="0" smtClean="0">
              <a:solidFill>
                <a:srgbClr val="C00000"/>
              </a:solidFill>
            </a:endParaRPr>
          </a:p>
          <a:p>
            <a:pPr algn="ctr" fontAlgn="auto">
              <a:spcAft>
                <a:spcPts val="0"/>
              </a:spcAft>
              <a:buFont typeface="Arial" pitchFamily="34" charset="0"/>
              <a:buNone/>
              <a:defRPr/>
            </a:pPr>
            <a:endParaRPr lang="fa-IR" b="1" dirty="0" smtClean="0">
              <a:solidFill>
                <a:srgbClr val="C00000"/>
              </a:solidFill>
            </a:endParaRPr>
          </a:p>
          <a:p>
            <a:pPr algn="ctr" fontAlgn="auto">
              <a:spcAft>
                <a:spcPts val="0"/>
              </a:spcAft>
              <a:buFont typeface="Arial" pitchFamily="34" charset="0"/>
              <a:buNone/>
              <a:defRPr/>
            </a:pPr>
            <a:r>
              <a:rPr lang="en-US" b="1" dirty="0" smtClean="0">
                <a:solidFill>
                  <a:srgbClr val="C00000"/>
                </a:solidFill>
              </a:rPr>
              <a:t>should not use their official position</a:t>
            </a:r>
            <a:endParaRPr lang="fa-IR" b="1" dirty="0" smtClean="0">
              <a:solidFill>
                <a:srgbClr val="C00000"/>
              </a:solidFill>
            </a:endParaRPr>
          </a:p>
          <a:p>
            <a:pPr algn="ctr" fontAlgn="auto">
              <a:spcAft>
                <a:spcPts val="0"/>
              </a:spcAft>
              <a:buFont typeface="Arial" pitchFamily="34" charset="0"/>
              <a:buNone/>
              <a:defRPr/>
            </a:pPr>
            <a:r>
              <a:rPr lang="fa-IR" b="1" dirty="0" smtClean="0">
                <a:solidFill>
                  <a:srgbClr val="C00000"/>
                </a:solidFill>
              </a:rPr>
              <a:t>عدم استفاده از عناوین رسمی افراد در سیستم ممیزی</a:t>
            </a:r>
          </a:p>
          <a:p>
            <a:pPr algn="ctr" fontAlgn="auto">
              <a:spcAft>
                <a:spcPts val="0"/>
              </a:spcAft>
              <a:buFont typeface="Arial" pitchFamily="34" charset="0"/>
              <a:buNone/>
              <a:defRPr/>
            </a:pPr>
            <a:r>
              <a:rPr lang="fa-IR" b="1" dirty="0" smtClean="0">
                <a:solidFill>
                  <a:srgbClr val="C00000"/>
                </a:solidFill>
              </a:rPr>
              <a:t> </a:t>
            </a:r>
            <a:endParaRPr lang="en-US" b="1" dirty="0" smtClean="0">
              <a:solidFill>
                <a:srgbClr val="C00000"/>
              </a:solidFill>
            </a:endParaRPr>
          </a:p>
          <a:p>
            <a:pPr algn="ctr" fontAlgn="auto">
              <a:spcAft>
                <a:spcPts val="0"/>
              </a:spcAft>
              <a:buFont typeface="Arial" pitchFamily="34" charset="0"/>
              <a:buNone/>
              <a:defRPr/>
            </a:pPr>
            <a:r>
              <a:rPr lang="en-US" b="1" dirty="0" smtClean="0">
                <a:solidFill>
                  <a:srgbClr val="C00000"/>
                </a:solidFill>
              </a:rPr>
              <a:t>should not use information received in any way than the only way for auditing</a:t>
            </a:r>
            <a:endParaRPr lang="fa-IR" b="1" dirty="0" smtClean="0">
              <a:solidFill>
                <a:srgbClr val="C00000"/>
              </a:solidFill>
            </a:endParaRPr>
          </a:p>
          <a:p>
            <a:pPr algn="ctr" fontAlgn="auto">
              <a:spcAft>
                <a:spcPts val="0"/>
              </a:spcAft>
              <a:buFont typeface="Arial" pitchFamily="34" charset="0"/>
              <a:buNone/>
              <a:defRPr/>
            </a:pPr>
            <a:r>
              <a:rPr lang="fa-IR" b="1" dirty="0" smtClean="0">
                <a:solidFill>
                  <a:srgbClr val="C00000"/>
                </a:solidFill>
              </a:rPr>
              <a:t>کاربرد اطلاعات ممیزی شونده صرفا در مسیر انجام فرآیند ممیزی نه در مسیر های مختلف و گوناگون</a:t>
            </a:r>
            <a:endParaRPr lang="fa-IR" b="1" dirty="0">
              <a:solidFill>
                <a:srgbClr val="C00000"/>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20000"/>
              <a:lumOff val="80000"/>
            </a:schemeClr>
          </a:solidFill>
        </p:spPr>
        <p:txBody>
          <a:bodyPr rtlCol="0">
            <a:normAutofit fontScale="90000"/>
          </a:bodyPr>
          <a:lstStyle/>
          <a:p>
            <a:pPr fontAlgn="auto">
              <a:spcAft>
                <a:spcPts val="0"/>
              </a:spcAft>
              <a:defRPr/>
            </a:pPr>
            <a:r>
              <a:rPr lang="en-US" b="1" dirty="0" smtClean="0">
                <a:solidFill>
                  <a:schemeClr val="accent3">
                    <a:lumMod val="50000"/>
                  </a:schemeClr>
                </a:solidFill>
              </a:rPr>
              <a:t>Competency</a:t>
            </a:r>
            <a:r>
              <a:rPr lang="fa-IR" b="1" dirty="0" smtClean="0">
                <a:solidFill>
                  <a:schemeClr val="accent3">
                    <a:lumMod val="50000"/>
                  </a:schemeClr>
                </a:solidFill>
              </a:rPr>
              <a:t/>
            </a:r>
            <a:br>
              <a:rPr lang="fa-IR" b="1" dirty="0" smtClean="0">
                <a:solidFill>
                  <a:schemeClr val="accent3">
                    <a:lumMod val="50000"/>
                  </a:schemeClr>
                </a:solidFill>
              </a:rPr>
            </a:br>
            <a:r>
              <a:rPr lang="fa-IR" b="1" dirty="0" smtClean="0">
                <a:solidFill>
                  <a:schemeClr val="accent3">
                    <a:lumMod val="50000"/>
                  </a:schemeClr>
                </a:solidFill>
              </a:rPr>
              <a:t>شایستگی و صلاحیت ممیز</a:t>
            </a:r>
            <a:endParaRPr lang="fa-IR" b="1" dirty="0">
              <a:solidFill>
                <a:schemeClr val="accent3">
                  <a:lumMod val="50000"/>
                </a:schemeClr>
              </a:solidFill>
            </a:endParaRPr>
          </a:p>
        </p:txBody>
      </p:sp>
      <p:sp>
        <p:nvSpPr>
          <p:cNvPr id="3" name="Content Placeholder 2"/>
          <p:cNvSpPr>
            <a:spLocks noGrp="1"/>
          </p:cNvSpPr>
          <p:nvPr>
            <p:ph idx="1"/>
          </p:nvPr>
        </p:nvSpPr>
        <p:spPr>
          <a:xfrm>
            <a:off x="304800" y="1981200"/>
            <a:ext cx="8382000" cy="4114800"/>
          </a:xfrm>
        </p:spPr>
        <p:txBody>
          <a:bodyPr rtlCol="0">
            <a:normAutofit fontScale="70000" lnSpcReduction="20000"/>
          </a:bodyPr>
          <a:lstStyle/>
          <a:p>
            <a:pPr algn="ctr" fontAlgn="auto">
              <a:spcAft>
                <a:spcPts val="0"/>
              </a:spcAft>
              <a:buFont typeface="Arial" pitchFamily="34" charset="0"/>
              <a:buNone/>
              <a:defRPr/>
            </a:pPr>
            <a:r>
              <a:rPr lang="en-US" b="1" dirty="0" smtClean="0">
                <a:solidFill>
                  <a:srgbClr val="C00000"/>
                </a:solidFill>
              </a:rPr>
              <a:t>Auditors have a duty to conduct themselves in a professional manner.</a:t>
            </a:r>
            <a:endParaRPr lang="fa-IR" b="1" dirty="0" smtClean="0">
              <a:solidFill>
                <a:srgbClr val="C00000"/>
              </a:solidFill>
            </a:endParaRPr>
          </a:p>
          <a:p>
            <a:pPr algn="ctr" fontAlgn="auto">
              <a:spcAft>
                <a:spcPts val="0"/>
              </a:spcAft>
              <a:buFont typeface="Arial" pitchFamily="34" charset="0"/>
              <a:buNone/>
              <a:defRPr/>
            </a:pPr>
            <a:r>
              <a:rPr lang="fa-IR" b="1" dirty="0" smtClean="0">
                <a:solidFill>
                  <a:srgbClr val="C00000"/>
                </a:solidFill>
              </a:rPr>
              <a:t>ممیز ها موظف هستند که رفتار و سلوک خودشان را در یک مسیر حرفه ای خوب </a:t>
            </a:r>
          </a:p>
          <a:p>
            <a:pPr algn="ctr" fontAlgn="auto">
              <a:spcAft>
                <a:spcPts val="0"/>
              </a:spcAft>
              <a:buFont typeface="Arial" pitchFamily="34" charset="0"/>
              <a:buNone/>
              <a:defRPr/>
            </a:pPr>
            <a:r>
              <a:rPr lang="fa-IR" b="1" dirty="0" smtClean="0">
                <a:solidFill>
                  <a:srgbClr val="C00000"/>
                </a:solidFill>
              </a:rPr>
              <a:t>قرار دهند </a:t>
            </a:r>
            <a:endParaRPr lang="en-US" b="1" dirty="0" smtClean="0">
              <a:solidFill>
                <a:srgbClr val="C00000"/>
              </a:solidFill>
            </a:endParaRPr>
          </a:p>
          <a:p>
            <a:pPr algn="ctr" fontAlgn="auto">
              <a:spcAft>
                <a:spcPts val="0"/>
              </a:spcAft>
              <a:buFont typeface="Arial" pitchFamily="34" charset="0"/>
              <a:buNone/>
              <a:defRPr/>
            </a:pPr>
            <a:endParaRPr lang="fa-IR" b="1" dirty="0" smtClean="0">
              <a:solidFill>
                <a:srgbClr val="C00000"/>
              </a:solidFill>
            </a:endParaRPr>
          </a:p>
          <a:p>
            <a:pPr algn="ctr" fontAlgn="auto">
              <a:spcAft>
                <a:spcPts val="0"/>
              </a:spcAft>
              <a:buFont typeface="Arial" pitchFamily="34" charset="0"/>
              <a:buNone/>
              <a:defRPr/>
            </a:pPr>
            <a:r>
              <a:rPr lang="en-US" b="1" dirty="0" smtClean="0">
                <a:solidFill>
                  <a:srgbClr val="C00000"/>
                </a:solidFill>
              </a:rPr>
              <a:t>must not undertake work they are not competent to perform</a:t>
            </a:r>
            <a:endParaRPr lang="fa-IR" b="1" dirty="0" smtClean="0">
              <a:solidFill>
                <a:srgbClr val="C00000"/>
              </a:solidFill>
            </a:endParaRPr>
          </a:p>
          <a:p>
            <a:pPr algn="ctr" fontAlgn="auto">
              <a:spcAft>
                <a:spcPts val="0"/>
              </a:spcAft>
              <a:buFont typeface="Arial" pitchFamily="34" charset="0"/>
              <a:buNone/>
              <a:defRPr/>
            </a:pPr>
            <a:r>
              <a:rPr lang="fa-IR" b="1" dirty="0" smtClean="0">
                <a:solidFill>
                  <a:srgbClr val="C00000"/>
                </a:solidFill>
              </a:rPr>
              <a:t>ممیز نبایستی کاری را به عهده بگیرد و بپذیرد که در آن حوزه فاقد صلاحیت و </a:t>
            </a:r>
          </a:p>
          <a:p>
            <a:pPr algn="ctr" fontAlgn="auto">
              <a:spcAft>
                <a:spcPts val="0"/>
              </a:spcAft>
              <a:buFont typeface="Arial" pitchFamily="34" charset="0"/>
              <a:buNone/>
              <a:defRPr/>
            </a:pPr>
            <a:r>
              <a:rPr lang="fa-IR" b="1" dirty="0" smtClean="0">
                <a:solidFill>
                  <a:srgbClr val="C00000"/>
                </a:solidFill>
              </a:rPr>
              <a:t>شایستگی می باشد</a:t>
            </a:r>
          </a:p>
          <a:p>
            <a:pPr algn="ctr" fontAlgn="auto">
              <a:spcAft>
                <a:spcPts val="0"/>
              </a:spcAft>
              <a:buFont typeface="Arial" pitchFamily="34" charset="0"/>
              <a:buNone/>
              <a:defRPr/>
            </a:pPr>
            <a:endParaRPr lang="fa-IR" b="1" dirty="0" smtClean="0">
              <a:solidFill>
                <a:srgbClr val="C00000"/>
              </a:solidFill>
            </a:endParaRPr>
          </a:p>
          <a:p>
            <a:pPr algn="ctr" fontAlgn="auto">
              <a:spcAft>
                <a:spcPts val="0"/>
              </a:spcAft>
              <a:buFont typeface="Arial" pitchFamily="34" charset="0"/>
              <a:buNone/>
              <a:defRPr/>
            </a:pPr>
            <a:r>
              <a:rPr lang="en-US" b="1" dirty="0" smtClean="0">
                <a:solidFill>
                  <a:srgbClr val="C00000"/>
                </a:solidFill>
              </a:rPr>
              <a:t>good understanding of the constitutional, legal and institutional principles and standards</a:t>
            </a:r>
            <a:endParaRPr lang="fa-IR" b="1" dirty="0" smtClean="0">
              <a:solidFill>
                <a:srgbClr val="C00000"/>
              </a:solidFill>
            </a:endParaRPr>
          </a:p>
          <a:p>
            <a:pPr algn="ctr" fontAlgn="auto">
              <a:spcAft>
                <a:spcPts val="0"/>
              </a:spcAft>
              <a:buFont typeface="Arial" pitchFamily="34" charset="0"/>
              <a:buNone/>
              <a:defRPr/>
            </a:pPr>
            <a:r>
              <a:rPr lang="fa-IR" b="1" dirty="0" smtClean="0">
                <a:solidFill>
                  <a:srgbClr val="C00000"/>
                </a:solidFill>
              </a:rPr>
              <a:t>ممیز بایستی علاوه بر درک و فهم درست و کامل نسبت به استاندارد های مورد ممیزی بایستی نسبت قوانین و چهارچوب قوانین سازمان ممیزی شونده نیز آگاهی داشته باشد</a:t>
            </a:r>
          </a:p>
          <a:p>
            <a:pPr algn="ctr" fontAlgn="auto">
              <a:spcAft>
                <a:spcPts val="0"/>
              </a:spcAft>
              <a:buFont typeface="Arial" pitchFamily="34" charset="0"/>
              <a:buNone/>
              <a:defRPr/>
            </a:pPr>
            <a:endParaRPr lang="fa-IR" b="1" dirty="0">
              <a:solidFill>
                <a:srgbClr val="C00000"/>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solidFill>
            <a:schemeClr val="accent1">
              <a:lumMod val="20000"/>
              <a:lumOff val="80000"/>
            </a:schemeClr>
          </a:solidFill>
        </p:spPr>
        <p:txBody>
          <a:bodyPr rtlCol="0">
            <a:normAutofit/>
          </a:bodyPr>
          <a:lstStyle/>
          <a:p>
            <a:pPr fontAlgn="auto">
              <a:spcAft>
                <a:spcPts val="0"/>
              </a:spcAft>
              <a:defRPr/>
            </a:pPr>
            <a:r>
              <a:rPr lang="en-US" b="1" dirty="0" smtClean="0">
                <a:solidFill>
                  <a:srgbClr val="C00000"/>
                </a:solidFill>
              </a:rPr>
              <a:t>Professional Development</a:t>
            </a:r>
            <a:r>
              <a:rPr lang="fa-IR" b="1" dirty="0" smtClean="0">
                <a:solidFill>
                  <a:srgbClr val="C00000"/>
                </a:solidFill>
              </a:rPr>
              <a:t/>
            </a:r>
            <a:br>
              <a:rPr lang="fa-IR" b="1" dirty="0" smtClean="0">
                <a:solidFill>
                  <a:srgbClr val="C00000"/>
                </a:solidFill>
              </a:rPr>
            </a:br>
            <a:r>
              <a:rPr lang="fa-IR" b="1" dirty="0" smtClean="0">
                <a:solidFill>
                  <a:srgbClr val="C00000"/>
                </a:solidFill>
              </a:rPr>
              <a:t>پیشرفت حرفه ای </a:t>
            </a:r>
            <a:endParaRPr lang="fa-IR" dirty="0">
              <a:solidFill>
                <a:srgbClr val="C00000"/>
              </a:solidFill>
            </a:endParaRPr>
          </a:p>
        </p:txBody>
      </p:sp>
      <p:sp>
        <p:nvSpPr>
          <p:cNvPr id="5" name="Subtitle 4"/>
          <p:cNvSpPr>
            <a:spLocks noGrp="1"/>
          </p:cNvSpPr>
          <p:nvPr>
            <p:ph type="subTitle" idx="1"/>
          </p:nvPr>
        </p:nvSpPr>
        <p:spPr/>
        <p:txBody>
          <a:bodyPr rtlCol="0">
            <a:normAutofit/>
          </a:bodyPr>
          <a:lstStyle/>
          <a:p>
            <a:pPr fontAlgn="auto">
              <a:spcAft>
                <a:spcPts val="0"/>
              </a:spcAft>
              <a:buFont typeface="Arial" pitchFamily="34" charset="0"/>
              <a:buNone/>
              <a:defRPr/>
            </a:pPr>
            <a:endParaRPr lang="fa-I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1474" name="Rectangle 2"/>
          <p:cNvSpPr>
            <a:spLocks noGrp="1" noChangeArrowheads="1"/>
          </p:cNvSpPr>
          <p:nvPr>
            <p:ph type="title"/>
          </p:nvPr>
        </p:nvSpPr>
        <p:spPr>
          <a:xfrm>
            <a:off x="457200" y="228601"/>
            <a:ext cx="8229600" cy="990599"/>
          </a:xfrm>
          <a:solidFill>
            <a:schemeClr val="accent3">
              <a:lumMod val="40000"/>
              <a:lumOff val="60000"/>
            </a:schemeClr>
          </a:solidFill>
        </p:spPr>
        <p:txBody>
          <a:bodyPr rtlCol="0">
            <a:noAutofit/>
          </a:bodyPr>
          <a:lstStyle/>
          <a:p>
            <a:pPr fontAlgn="auto">
              <a:spcAft>
                <a:spcPts val="0"/>
              </a:spcAft>
              <a:defRPr/>
            </a:pPr>
            <a:r>
              <a:rPr lang="en-US" sz="2800" b="1" dirty="0">
                <a:solidFill>
                  <a:srgbClr val="0070C0"/>
                </a:solidFill>
              </a:rPr>
              <a:t>Why is Ethics </a:t>
            </a:r>
            <a:r>
              <a:rPr lang="en-US" sz="2800" b="1" dirty="0" smtClean="0">
                <a:solidFill>
                  <a:srgbClr val="0070C0"/>
                </a:solidFill>
              </a:rPr>
              <a:t>Important in laboratory medicine?</a:t>
            </a:r>
            <a:r>
              <a:rPr lang="fa-IR" sz="2800" b="1" dirty="0" smtClean="0">
                <a:solidFill>
                  <a:srgbClr val="0070C0"/>
                </a:solidFill>
              </a:rPr>
              <a:t/>
            </a:r>
            <a:br>
              <a:rPr lang="fa-IR" sz="2800" b="1" dirty="0" smtClean="0">
                <a:solidFill>
                  <a:srgbClr val="0070C0"/>
                </a:solidFill>
              </a:rPr>
            </a:br>
            <a:r>
              <a:rPr lang="fa-IR" sz="2800" b="1" dirty="0" smtClean="0">
                <a:solidFill>
                  <a:srgbClr val="0070C0"/>
                </a:solidFill>
              </a:rPr>
              <a:t>اهمیت اخلاق در حوزه آزمایشگاه پزشکی </a:t>
            </a:r>
            <a:endParaRPr lang="en-US" sz="2800" b="1" dirty="0">
              <a:solidFill>
                <a:srgbClr val="0070C0"/>
              </a:solidFill>
            </a:endParaRPr>
          </a:p>
        </p:txBody>
      </p:sp>
      <p:sp>
        <p:nvSpPr>
          <p:cNvPr id="5" name="Slide Number Placeholder 2"/>
          <p:cNvSpPr>
            <a:spLocks noGrp="1"/>
          </p:cNvSpPr>
          <p:nvPr>
            <p:ph type="sldNum" sz="quarter" idx="12"/>
          </p:nvPr>
        </p:nvSpPr>
        <p:spPr/>
        <p:txBody>
          <a:bodyPr/>
          <a:lstStyle/>
          <a:p>
            <a:pPr>
              <a:defRPr/>
            </a:pPr>
            <a:fld id="{D3D2B15D-7297-4F78-960E-45B36B8DAE2E}" type="slidenum">
              <a:rPr lang="en-US"/>
              <a:pPr>
                <a:defRPr/>
              </a:pPr>
              <a:t>46</a:t>
            </a:fld>
            <a:endParaRPr lang="en-US"/>
          </a:p>
        </p:txBody>
      </p:sp>
      <p:sp>
        <p:nvSpPr>
          <p:cNvPr id="20484" name="Text Box 3"/>
          <p:cNvSpPr txBox="1">
            <a:spLocks noChangeArrowheads="1"/>
          </p:cNvSpPr>
          <p:nvPr/>
        </p:nvSpPr>
        <p:spPr bwMode="auto">
          <a:xfrm>
            <a:off x="609600" y="1752600"/>
            <a:ext cx="8229600" cy="4186238"/>
          </a:xfrm>
          <a:prstGeom prst="rect">
            <a:avLst/>
          </a:prstGeom>
          <a:noFill/>
          <a:ln w="9525">
            <a:noFill/>
            <a:miter lim="800000"/>
            <a:headEnd/>
            <a:tailEnd/>
          </a:ln>
        </p:spPr>
        <p:txBody>
          <a:bodyPr>
            <a:spAutoFit/>
          </a:bodyPr>
          <a:lstStyle/>
          <a:p>
            <a:pPr>
              <a:spcBef>
                <a:spcPct val="50000"/>
              </a:spcBef>
            </a:pPr>
            <a:r>
              <a:rPr lang="en-US" sz="3200" dirty="0"/>
              <a:t>“</a:t>
            </a:r>
            <a:r>
              <a:rPr lang="en-US" sz="2400" dirty="0"/>
              <a:t>Decisions about diagnosis, prognosis , treatment and law enforcement are frequently based on results and interpretations of laboratory tests. Irreversible harm may be caused by erroneous tests.</a:t>
            </a:r>
            <a:endParaRPr lang="fa-IR" sz="2400" dirty="0"/>
          </a:p>
          <a:p>
            <a:pPr>
              <a:spcBef>
                <a:spcPct val="50000"/>
              </a:spcBef>
            </a:pPr>
            <a:r>
              <a:rPr lang="en-US" sz="2400" dirty="0"/>
              <a:t>”</a:t>
            </a:r>
            <a:endParaRPr lang="fa-IR" sz="3200" dirty="0"/>
          </a:p>
          <a:p>
            <a:pPr algn="r">
              <a:spcBef>
                <a:spcPct val="50000"/>
              </a:spcBef>
            </a:pPr>
            <a:r>
              <a:rPr lang="fa-IR" sz="2800" b="1" dirty="0">
                <a:solidFill>
                  <a:srgbClr val="C00000"/>
                </a:solidFill>
              </a:rPr>
              <a:t>اهمیت اخلاق در حوزه آزمایشگاه پزشکی به دلیل حساسیت کار آزمایشگاه در تشخیص پزشکی و پروگنوز بیماری و نهایتا درمان و سلامت بیمار می باشد که با نقص در عملکرد آزمایشگاه و بروز خطا می تواند سلامت جامعه را به مخاطره بیاندازد</a:t>
            </a:r>
            <a:endParaRPr lang="en-US" sz="2800" b="1" dirty="0">
              <a:solidFill>
                <a:srgbClr val="C00000"/>
              </a:solidFill>
            </a:endParaRPr>
          </a:p>
        </p:txBody>
      </p:sp>
      <p:sp>
        <p:nvSpPr>
          <p:cNvPr id="20485" name="Text Box 4"/>
          <p:cNvSpPr txBox="1">
            <a:spLocks noChangeArrowheads="1"/>
          </p:cNvSpPr>
          <p:nvPr/>
        </p:nvSpPr>
        <p:spPr bwMode="auto">
          <a:xfrm>
            <a:off x="3886200" y="3352800"/>
            <a:ext cx="4984750" cy="581025"/>
          </a:xfrm>
          <a:prstGeom prst="rect">
            <a:avLst/>
          </a:prstGeom>
          <a:noFill/>
          <a:ln w="9525">
            <a:noFill/>
            <a:miter lim="800000"/>
            <a:headEnd/>
            <a:tailEnd/>
          </a:ln>
        </p:spPr>
        <p:txBody>
          <a:bodyPr>
            <a:spAutoFit/>
          </a:bodyPr>
          <a:lstStyle/>
          <a:p>
            <a:pPr>
              <a:spcBef>
                <a:spcPct val="50000"/>
              </a:spcBef>
            </a:pPr>
            <a:r>
              <a:rPr lang="en-US" sz="1600"/>
              <a:t>International Federation of Clinical Chemistry and Laboratory Medicine (IFCC)</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1714" name="Rectangle 2"/>
          <p:cNvSpPr>
            <a:spLocks noGrp="1" noChangeArrowheads="1"/>
          </p:cNvSpPr>
          <p:nvPr>
            <p:ph type="title"/>
          </p:nvPr>
        </p:nvSpPr>
        <p:spPr>
          <a:xfrm>
            <a:off x="0" y="350838"/>
            <a:ext cx="8686800" cy="1143000"/>
          </a:xfrm>
          <a:solidFill>
            <a:schemeClr val="accent3">
              <a:lumMod val="40000"/>
              <a:lumOff val="60000"/>
            </a:schemeClr>
          </a:solidFill>
        </p:spPr>
        <p:txBody>
          <a:bodyPr rtlCol="0">
            <a:normAutofit fontScale="90000"/>
          </a:bodyPr>
          <a:lstStyle/>
          <a:p>
            <a:pPr fontAlgn="auto">
              <a:spcAft>
                <a:spcPts val="0"/>
              </a:spcAft>
              <a:defRPr/>
            </a:pPr>
            <a:r>
              <a:rPr lang="en-US" b="1" dirty="0">
                <a:solidFill>
                  <a:srgbClr val="C00000"/>
                </a:solidFill>
              </a:rPr>
              <a:t>Maintaining </a:t>
            </a:r>
            <a:r>
              <a:rPr lang="en-US" b="1" dirty="0" smtClean="0">
                <a:solidFill>
                  <a:srgbClr val="C00000"/>
                </a:solidFill>
              </a:rPr>
              <a:t>Confidentiality</a:t>
            </a:r>
            <a:r>
              <a:rPr lang="fa-IR" b="1" dirty="0" smtClean="0">
                <a:solidFill>
                  <a:srgbClr val="C00000"/>
                </a:solidFill>
              </a:rPr>
              <a:t/>
            </a:r>
            <a:br>
              <a:rPr lang="fa-IR" b="1" dirty="0" smtClean="0">
                <a:solidFill>
                  <a:srgbClr val="C00000"/>
                </a:solidFill>
              </a:rPr>
            </a:br>
            <a:r>
              <a:rPr lang="fa-IR" b="1" dirty="0" smtClean="0">
                <a:solidFill>
                  <a:srgbClr val="C00000"/>
                </a:solidFill>
              </a:rPr>
              <a:t>استقرار محرمانگی اطلاعات در آزمایشگاه</a:t>
            </a:r>
            <a:endParaRPr lang="en-US" b="1" dirty="0">
              <a:solidFill>
                <a:srgbClr val="C00000"/>
              </a:solidFill>
            </a:endParaRPr>
          </a:p>
        </p:txBody>
      </p:sp>
      <p:sp>
        <p:nvSpPr>
          <p:cNvPr id="21507" name="Rectangle 4"/>
          <p:cNvSpPr>
            <a:spLocks noGrp="1" noChangeArrowheads="1"/>
          </p:cNvSpPr>
          <p:nvPr>
            <p:ph idx="1"/>
          </p:nvPr>
        </p:nvSpPr>
        <p:spPr>
          <a:xfrm>
            <a:off x="457200" y="1752600"/>
            <a:ext cx="8229600" cy="4572000"/>
          </a:xfrm>
        </p:spPr>
        <p:txBody>
          <a:bodyPr/>
          <a:lstStyle/>
          <a:p>
            <a:pPr>
              <a:buFontTx/>
              <a:buNone/>
            </a:pPr>
            <a:r>
              <a:rPr lang="en-US" b="1" dirty="0" smtClean="0"/>
              <a:t>It is important to:</a:t>
            </a:r>
          </a:p>
          <a:p>
            <a:r>
              <a:rPr lang="en-US" b="1" dirty="0" smtClean="0"/>
              <a:t>Keep all client/patient information private</a:t>
            </a:r>
            <a:endParaRPr lang="en-GB" b="1" dirty="0" smtClean="0"/>
          </a:p>
          <a:p>
            <a:r>
              <a:rPr lang="en-GB" b="1" dirty="0" smtClean="0"/>
              <a:t>Secure all records / logbooks</a:t>
            </a:r>
          </a:p>
          <a:p>
            <a:r>
              <a:rPr lang="en-GB" b="1" dirty="0" smtClean="0"/>
              <a:t>Restrict access to testing areas</a:t>
            </a:r>
          </a:p>
          <a:p>
            <a:pPr>
              <a:buClr>
                <a:schemeClr val="tx1"/>
              </a:buClr>
            </a:pPr>
            <a:endParaRPr lang="en-GB" dirty="0" smtClean="0"/>
          </a:p>
        </p:txBody>
      </p:sp>
      <p:sp>
        <p:nvSpPr>
          <p:cNvPr id="6" name="Slide Number Placeholder 3"/>
          <p:cNvSpPr>
            <a:spLocks noGrp="1"/>
          </p:cNvSpPr>
          <p:nvPr>
            <p:ph type="sldNum" sz="quarter" idx="12"/>
          </p:nvPr>
        </p:nvSpPr>
        <p:spPr/>
        <p:txBody>
          <a:bodyPr/>
          <a:lstStyle/>
          <a:p>
            <a:pPr>
              <a:defRPr/>
            </a:pPr>
            <a:fld id="{06732105-A7DE-4A75-8A45-023B200B055B}" type="slidenum">
              <a:rPr lang="en-US"/>
              <a:pPr>
                <a:defRPr/>
              </a:pPr>
              <a:t>47</a:t>
            </a:fld>
            <a:endParaRPr lang="en-US"/>
          </a:p>
        </p:txBody>
      </p:sp>
      <p:sp>
        <p:nvSpPr>
          <p:cNvPr id="21509" name="Text Box 5"/>
          <p:cNvSpPr txBox="1">
            <a:spLocks noChangeArrowheads="1"/>
          </p:cNvSpPr>
          <p:nvPr/>
        </p:nvSpPr>
        <p:spPr bwMode="auto">
          <a:xfrm>
            <a:off x="3048000" y="4206875"/>
            <a:ext cx="6096000" cy="2492990"/>
          </a:xfrm>
          <a:prstGeom prst="rect">
            <a:avLst/>
          </a:prstGeom>
          <a:solidFill>
            <a:schemeClr val="accent1">
              <a:lumMod val="20000"/>
              <a:lumOff val="80000"/>
            </a:schemeClr>
          </a:solidFill>
          <a:ln w="9525">
            <a:noFill/>
            <a:miter lim="800000"/>
            <a:headEnd/>
            <a:tailEnd/>
          </a:ln>
        </p:spPr>
        <p:txBody>
          <a:bodyPr wrap="square">
            <a:spAutoFit/>
          </a:bodyPr>
          <a:lstStyle/>
          <a:p>
            <a:r>
              <a:rPr lang="en-US" sz="2000" dirty="0">
                <a:solidFill>
                  <a:srgbClr val="C00000"/>
                </a:solidFill>
              </a:rPr>
              <a:t>People often violate ethics not because they mean to, but because they are careless. As a matter of fact, they sometimes act with good intentions.</a:t>
            </a:r>
            <a:endParaRPr lang="fa-IR" sz="2000" dirty="0">
              <a:solidFill>
                <a:srgbClr val="C00000"/>
              </a:solidFill>
            </a:endParaRPr>
          </a:p>
          <a:p>
            <a:pPr algn="r"/>
            <a:r>
              <a:rPr lang="fa-IR" sz="2400" b="1" dirty="0">
                <a:solidFill>
                  <a:srgbClr val="C00000"/>
                </a:solidFill>
              </a:rPr>
              <a:t>افرادی که اخلاقیات را نقض می نمایند غالبا این کار را از روی بی توجهی انجام می دهند نه از روی عمد یا آگاهی و گاها نیز با مقاصد نیک و خوب منجر به نقض اخلاقیات می گردند</a:t>
            </a:r>
            <a:endParaRPr lang="en-US" sz="2400" b="1" dirty="0">
              <a:solidFill>
                <a:srgbClr val="C00000"/>
              </a:solidFill>
            </a:endParaRPr>
          </a:p>
        </p:txBody>
      </p:sp>
      <p:sp>
        <p:nvSpPr>
          <p:cNvPr id="1011718" name="AutoShape 6" descr="Pink tissue paper"/>
          <p:cNvSpPr>
            <a:spLocks noChangeArrowheads="1"/>
          </p:cNvSpPr>
          <p:nvPr/>
        </p:nvSpPr>
        <p:spPr bwMode="auto">
          <a:xfrm>
            <a:off x="762000" y="4114800"/>
            <a:ext cx="2590800" cy="2209800"/>
          </a:xfrm>
          <a:prstGeom prst="irregularSeal1">
            <a:avLst/>
          </a:prstGeom>
          <a:blipFill dpi="0" rotWithShape="1">
            <a:blip r:embed="rId3" cstate="print"/>
            <a:srcRect/>
            <a:tile tx="0" ty="0" sx="100000" sy="100000" flip="none" algn="tl"/>
          </a:blipFill>
          <a:ln w="9525">
            <a:noFill/>
            <a:miter lim="800000"/>
            <a:headEnd/>
            <a:tailEnd/>
          </a:ln>
          <a:effectLst>
            <a:innerShdw blurRad="63500" dist="50800" dir="13500000">
              <a:prstClr val="black">
                <a:alpha val="50000"/>
              </a:prstClr>
            </a:innerShdw>
          </a:effectLst>
          <a:scene3d>
            <a:camera prst="orthographicFront">
              <a:rot lat="600000" lon="1800000" rev="600000"/>
            </a:camera>
            <a:lightRig rig="threePt" dir="t"/>
          </a:scene3d>
        </p:spPr>
        <p:txBody>
          <a:bodyPr wrap="none" anchor="ctr"/>
          <a:lstStyle/>
          <a:p>
            <a:pPr algn="ctr" fontAlgn="auto">
              <a:spcBef>
                <a:spcPts val="0"/>
              </a:spcBef>
              <a:spcAft>
                <a:spcPts val="0"/>
              </a:spcAft>
              <a:defRPr/>
            </a:pPr>
            <a:r>
              <a:rPr lang="en-US" sz="3200" b="1" dirty="0">
                <a:solidFill>
                  <a:srgbClr val="C00000"/>
                </a:solidFill>
                <a:effectLst>
                  <a:outerShdw blurRad="38100" dist="38100" dir="2700000" algn="tl">
                    <a:srgbClr val="000000">
                      <a:alpha val="43137"/>
                    </a:srgbClr>
                  </a:outerShdw>
                </a:effectLst>
                <a:latin typeface="+mn-lt"/>
                <a:cs typeface="+mn-cs"/>
              </a:rPr>
              <a:t>Warning</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fa-IR" smtClean="0"/>
          </a:p>
        </p:txBody>
      </p:sp>
      <p:sp>
        <p:nvSpPr>
          <p:cNvPr id="22531" name="Content Placeholder 2"/>
          <p:cNvSpPr>
            <a:spLocks noGrp="1"/>
          </p:cNvSpPr>
          <p:nvPr>
            <p:ph idx="1"/>
          </p:nvPr>
        </p:nvSpPr>
        <p:spPr/>
        <p:txBody>
          <a:bodyPr/>
          <a:lstStyle/>
          <a:p>
            <a:r>
              <a:rPr lang="en-US" smtClean="0"/>
              <a:t>Duty to the patient</a:t>
            </a:r>
          </a:p>
          <a:p>
            <a:r>
              <a:rPr lang="en-US" smtClean="0"/>
              <a:t>Duty to the colleagues and profession</a:t>
            </a:r>
          </a:p>
          <a:p>
            <a:r>
              <a:rPr lang="en-US" smtClean="0"/>
              <a:t>Duty to society</a:t>
            </a:r>
            <a:endParaRPr lang="fa-IR" smtClean="0"/>
          </a:p>
        </p:txBody>
      </p:sp>
      <p:sp>
        <p:nvSpPr>
          <p:cNvPr id="4" name="Round Diagonal Corner Rectangle 3"/>
          <p:cNvSpPr/>
          <p:nvPr/>
        </p:nvSpPr>
        <p:spPr>
          <a:xfrm>
            <a:off x="1143000" y="685800"/>
            <a:ext cx="7620000" cy="5715000"/>
          </a:xfrm>
          <a:prstGeom prst="round2DiagRect">
            <a:avLst/>
          </a:prstGeom>
          <a:solidFill>
            <a:srgbClr val="C00000"/>
          </a:solidFill>
          <a:effectLst>
            <a:innerShdw blurRad="63500" dist="50800" dir="162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defRPr/>
            </a:pPr>
            <a:r>
              <a:rPr lang="en-US" dirty="0"/>
              <a:t>Clinical laboratory professionals are accountable for the </a:t>
            </a:r>
            <a:r>
              <a:rPr lang="en-US" b="1" dirty="0">
                <a:solidFill>
                  <a:srgbClr val="002060"/>
                </a:solidFill>
                <a:effectLst>
                  <a:outerShdw blurRad="38100" dist="38100" dir="2700000" algn="tl">
                    <a:srgbClr val="000000">
                      <a:alpha val="43137"/>
                    </a:srgbClr>
                  </a:outerShdw>
                </a:effectLst>
              </a:rPr>
              <a:t>quality and integrity </a:t>
            </a:r>
            <a:r>
              <a:rPr lang="en-US" dirty="0"/>
              <a:t>of the laboratory services they provide. This obligation includes maintaining </a:t>
            </a:r>
            <a:r>
              <a:rPr lang="en-US" b="1" dirty="0">
                <a:solidFill>
                  <a:srgbClr val="002060"/>
                </a:solidFill>
                <a:effectLst>
                  <a:outerShdw blurRad="38100" dist="38100" dir="2700000" algn="tl">
                    <a:srgbClr val="000000">
                      <a:alpha val="43137"/>
                    </a:srgbClr>
                  </a:outerShdw>
                </a:effectLst>
              </a:rPr>
              <a:t>individual competence </a:t>
            </a:r>
            <a:r>
              <a:rPr lang="en-US" dirty="0"/>
              <a:t>in </a:t>
            </a:r>
            <a:r>
              <a:rPr lang="en-US" dirty="0" err="1"/>
              <a:t>judgement</a:t>
            </a:r>
            <a:r>
              <a:rPr lang="en-US" dirty="0"/>
              <a:t> and performance and striving to </a:t>
            </a:r>
            <a:r>
              <a:rPr lang="en-US" b="1" dirty="0">
                <a:solidFill>
                  <a:srgbClr val="002060"/>
                </a:solidFill>
                <a:effectLst>
                  <a:outerShdw blurRad="38100" dist="38100" dir="2700000" algn="tl">
                    <a:srgbClr val="000000">
                      <a:alpha val="43137"/>
                    </a:srgbClr>
                  </a:outerShdw>
                </a:effectLst>
              </a:rPr>
              <a:t>safeguard the patient</a:t>
            </a:r>
            <a:r>
              <a:rPr lang="en-US" dirty="0"/>
              <a:t> from incompetent or illegal practice by others.</a:t>
            </a:r>
          </a:p>
          <a:p>
            <a:pPr fontAlgn="auto">
              <a:spcBef>
                <a:spcPts val="0"/>
              </a:spcBef>
              <a:spcAft>
                <a:spcPts val="0"/>
              </a:spcAft>
              <a:defRPr/>
            </a:pPr>
            <a:r>
              <a:rPr lang="en-US" dirty="0"/>
              <a:t>Clinical laboratory professionals </a:t>
            </a:r>
            <a:r>
              <a:rPr lang="en-US" b="1" dirty="0">
                <a:solidFill>
                  <a:srgbClr val="002060"/>
                </a:solidFill>
                <a:effectLst>
                  <a:outerShdw blurRad="38100" dist="38100" dir="2700000" algn="tl">
                    <a:srgbClr val="000000">
                      <a:alpha val="43137"/>
                    </a:srgbClr>
                  </a:outerShdw>
                </a:effectLst>
              </a:rPr>
              <a:t>maintain high standards of </a:t>
            </a:r>
            <a:r>
              <a:rPr lang="en-US" dirty="0"/>
              <a:t>practice. They exercise sound judgment in establishing, performing and evaluating laboratory testing.</a:t>
            </a:r>
          </a:p>
          <a:p>
            <a:pPr fontAlgn="auto">
              <a:spcBef>
                <a:spcPts val="0"/>
              </a:spcBef>
              <a:spcAft>
                <a:spcPts val="0"/>
              </a:spcAft>
              <a:defRPr/>
            </a:pPr>
            <a:r>
              <a:rPr lang="en-US" dirty="0"/>
              <a:t>Clinical laboratory professionals maintain </a:t>
            </a:r>
            <a:r>
              <a:rPr lang="en-US" b="1" dirty="0">
                <a:solidFill>
                  <a:srgbClr val="002060"/>
                </a:solidFill>
                <a:effectLst>
                  <a:outerShdw blurRad="38100" dist="38100" dir="2700000" algn="tl">
                    <a:srgbClr val="000000">
                      <a:alpha val="43137"/>
                    </a:srgbClr>
                  </a:outerShdw>
                </a:effectLst>
              </a:rPr>
              <a:t>strict confidentiality of patient information and test results</a:t>
            </a:r>
            <a:r>
              <a:rPr lang="en-US" dirty="0"/>
              <a:t>. They safeguard the </a:t>
            </a:r>
            <a:r>
              <a:rPr lang="en-US" b="1" dirty="0">
                <a:solidFill>
                  <a:srgbClr val="002060"/>
                </a:solidFill>
                <a:effectLst>
                  <a:outerShdw blurRad="38100" dist="38100" dir="2700000" algn="tl">
                    <a:srgbClr val="000000">
                      <a:alpha val="43137"/>
                    </a:srgbClr>
                  </a:outerShdw>
                </a:effectLst>
              </a:rPr>
              <a:t>dignity and privacy of patients </a:t>
            </a:r>
            <a:r>
              <a:rPr lang="en-US" dirty="0"/>
              <a:t>and provide accurate information to other health care professionals about the services they provide.</a:t>
            </a:r>
          </a:p>
        </p:txBody>
      </p:sp>
      <p:sp>
        <p:nvSpPr>
          <p:cNvPr id="5" name="Round Diagonal Corner Rectangle 4"/>
          <p:cNvSpPr/>
          <p:nvPr/>
        </p:nvSpPr>
        <p:spPr>
          <a:xfrm>
            <a:off x="1295400" y="914400"/>
            <a:ext cx="7620000" cy="5715000"/>
          </a:xfrm>
          <a:prstGeom prst="round2DiagRect">
            <a:avLst/>
          </a:prstGeom>
          <a:solidFill>
            <a:srgbClr val="C00000"/>
          </a:solidFill>
          <a:effectLst>
            <a:innerShdw blurRad="63500" dist="50800" dir="162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defRPr/>
            </a:pPr>
            <a:r>
              <a:rPr lang="en-US" dirty="0"/>
              <a:t>Clinical laboratory professionals uphold and maintain the </a:t>
            </a:r>
            <a:r>
              <a:rPr lang="en-US" b="1" dirty="0">
                <a:solidFill>
                  <a:srgbClr val="002060"/>
                </a:solidFill>
                <a:effectLst>
                  <a:outerShdw blurRad="38100" dist="38100" dir="2700000" algn="tl">
                    <a:srgbClr val="000000">
                      <a:alpha val="43137"/>
                    </a:srgbClr>
                  </a:outerShdw>
                </a:effectLst>
              </a:rPr>
              <a:t>dignity and respect of our profession </a:t>
            </a:r>
            <a:r>
              <a:rPr lang="en-US" dirty="0"/>
              <a:t>and strive to maintain a </a:t>
            </a:r>
            <a:r>
              <a:rPr lang="en-US" b="1" dirty="0">
                <a:solidFill>
                  <a:srgbClr val="002060"/>
                </a:solidFill>
                <a:effectLst>
                  <a:outerShdw blurRad="38100" dist="38100" dir="2700000" algn="tl">
                    <a:srgbClr val="000000">
                      <a:alpha val="43137"/>
                    </a:srgbClr>
                  </a:outerShdw>
                </a:effectLst>
              </a:rPr>
              <a:t>reputation of honesty, integrity and reliability</a:t>
            </a:r>
            <a:r>
              <a:rPr lang="en-US" dirty="0"/>
              <a:t>. They contribute to the </a:t>
            </a:r>
            <a:r>
              <a:rPr lang="en-US" b="1" dirty="0">
                <a:solidFill>
                  <a:srgbClr val="002060"/>
                </a:solidFill>
                <a:effectLst>
                  <a:outerShdw blurRad="38100" dist="38100" dir="2700000" algn="tl">
                    <a:srgbClr val="000000">
                      <a:alpha val="43137"/>
                    </a:srgbClr>
                  </a:outerShdw>
                </a:effectLst>
              </a:rPr>
              <a:t>advancement of the profession </a:t>
            </a:r>
            <a:r>
              <a:rPr lang="en-US" dirty="0"/>
              <a:t>by improving the body of knowledge, adopting scientific advances that benefit the patient, maintaining high standards of practice and education, and </a:t>
            </a:r>
            <a:r>
              <a:rPr lang="en-US" b="1" dirty="0">
                <a:solidFill>
                  <a:srgbClr val="002060"/>
                </a:solidFill>
                <a:effectLst>
                  <a:outerShdw blurRad="38100" dist="38100" dir="2700000" algn="tl">
                    <a:srgbClr val="000000">
                      <a:alpha val="43137"/>
                    </a:srgbClr>
                  </a:outerShdw>
                </a:effectLst>
              </a:rPr>
              <a:t>seeking fair socioeconomic working </a:t>
            </a:r>
            <a:r>
              <a:rPr lang="en-US" dirty="0"/>
              <a:t>conditions for members of the profession.</a:t>
            </a:r>
          </a:p>
          <a:p>
            <a:pPr fontAlgn="auto">
              <a:spcBef>
                <a:spcPts val="0"/>
              </a:spcBef>
              <a:spcAft>
                <a:spcPts val="0"/>
              </a:spcAft>
              <a:defRPr/>
            </a:pPr>
            <a:r>
              <a:rPr lang="en-US" dirty="0"/>
              <a:t>Clinical laboratory professionals actively strive to establish </a:t>
            </a:r>
            <a:r>
              <a:rPr lang="en-US" b="1" dirty="0">
                <a:solidFill>
                  <a:srgbClr val="002060"/>
                </a:solidFill>
                <a:effectLst>
                  <a:outerShdw blurRad="38100" dist="38100" dir="2700000" algn="tl">
                    <a:srgbClr val="000000">
                      <a:alpha val="43137"/>
                    </a:srgbClr>
                  </a:outerShdw>
                </a:effectLst>
              </a:rPr>
              <a:t>cooperative and respectful working relationships </a:t>
            </a:r>
            <a:r>
              <a:rPr lang="en-US" dirty="0"/>
              <a:t>with other health care professionals with the primary objective of ensuring </a:t>
            </a:r>
            <a:r>
              <a:rPr lang="en-US" b="1" dirty="0">
                <a:solidFill>
                  <a:srgbClr val="002060"/>
                </a:solidFill>
                <a:effectLst>
                  <a:outerShdw blurRad="38100" dist="38100" dir="2700000" algn="tl">
                    <a:srgbClr val="000000">
                      <a:alpha val="43137"/>
                    </a:srgbClr>
                  </a:outerShdw>
                </a:effectLst>
              </a:rPr>
              <a:t>a high standard of care </a:t>
            </a:r>
            <a:r>
              <a:rPr lang="en-US" dirty="0"/>
              <a:t>for the patients they serve.</a:t>
            </a:r>
          </a:p>
        </p:txBody>
      </p:sp>
      <p:sp>
        <p:nvSpPr>
          <p:cNvPr id="6" name="Round Diagonal Corner Rectangle 5"/>
          <p:cNvSpPr/>
          <p:nvPr/>
        </p:nvSpPr>
        <p:spPr>
          <a:xfrm>
            <a:off x="1447800" y="1066800"/>
            <a:ext cx="7620000" cy="5715000"/>
          </a:xfrm>
          <a:prstGeom prst="round2DiagRect">
            <a:avLst/>
          </a:prstGeom>
          <a:solidFill>
            <a:srgbClr val="C00000"/>
          </a:solidFill>
          <a:effectLst>
            <a:innerShdw blurRad="63500" dist="50800" dir="16200000">
              <a:prstClr val="black">
                <a:alpha val="50000"/>
              </a:prstClr>
            </a:inn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fontAlgn="auto">
              <a:spcBef>
                <a:spcPts val="0"/>
              </a:spcBef>
              <a:spcAft>
                <a:spcPts val="0"/>
              </a:spcAft>
              <a:defRPr/>
            </a:pPr>
            <a:r>
              <a:rPr lang="en-US" dirty="0"/>
              <a:t>As practitioners of an autonomous profession, clinical laboratory professionals have the responsibility to contribute from their sphere of professional competence to the </a:t>
            </a:r>
            <a:r>
              <a:rPr lang="en-US" b="1" dirty="0">
                <a:solidFill>
                  <a:srgbClr val="002060"/>
                </a:solidFill>
                <a:effectLst>
                  <a:outerShdw blurRad="38100" dist="38100" dir="2700000" algn="tl">
                    <a:srgbClr val="000000">
                      <a:alpha val="43137"/>
                    </a:srgbClr>
                  </a:outerShdw>
                </a:effectLst>
              </a:rPr>
              <a:t>general well being of the community.</a:t>
            </a:r>
            <a:endParaRPr lang="fa-IR" b="1" dirty="0">
              <a:solidFill>
                <a:srgbClr val="002060"/>
              </a:solidFill>
              <a:effectLst>
                <a:outerShdw blurRad="38100" dist="38100" dir="2700000" algn="tl">
                  <a:srgbClr val="000000">
                    <a:alpha val="43137"/>
                  </a:srgbClr>
                </a:outerShdw>
              </a:effectLst>
            </a:endParaRPr>
          </a:p>
          <a:p>
            <a:pPr fontAlgn="auto">
              <a:spcBef>
                <a:spcPts val="0"/>
              </a:spcBef>
              <a:spcAft>
                <a:spcPts val="0"/>
              </a:spcAft>
              <a:defRPr/>
            </a:pPr>
            <a:r>
              <a:rPr lang="fa-IR" b="1" dirty="0">
                <a:solidFill>
                  <a:srgbClr val="002060"/>
                </a:solidFill>
                <a:effectLst>
                  <a:outerShdw blurRad="38100" dist="38100" dir="2700000" algn="tl">
                    <a:srgbClr val="000000">
                      <a:alpha val="43137"/>
                    </a:srgbClr>
                  </a:outerShdw>
                </a:effectLst>
              </a:rPr>
              <a:t>همانگونه که شاغلین حرف آزمایشگاه های پزشکی جهت مشارکت در آسایش و رفاه جامعه مسئول می باشند </a:t>
            </a:r>
            <a:endParaRPr lang="en-US" b="1" dirty="0">
              <a:solidFill>
                <a:srgbClr val="002060"/>
              </a:solidFill>
              <a:effectLst>
                <a:outerShdw blurRad="38100" dist="38100" dir="2700000" algn="tl">
                  <a:srgbClr val="000000">
                    <a:alpha val="43137"/>
                  </a:srgbClr>
                </a:outerShdw>
              </a:effectLst>
            </a:endParaRPr>
          </a:p>
          <a:p>
            <a:pPr fontAlgn="auto">
              <a:spcBef>
                <a:spcPts val="0"/>
              </a:spcBef>
              <a:spcAft>
                <a:spcPts val="0"/>
              </a:spcAft>
              <a:defRPr/>
            </a:pPr>
            <a:r>
              <a:rPr lang="en-US" dirty="0"/>
              <a:t>Clinical laboratory professionals comply with </a:t>
            </a:r>
            <a:r>
              <a:rPr lang="en-US" b="1" dirty="0">
                <a:solidFill>
                  <a:srgbClr val="002060"/>
                </a:solidFill>
                <a:effectLst>
                  <a:outerShdw blurRad="38100" dist="38100" dir="2700000" algn="tl">
                    <a:srgbClr val="000000">
                      <a:alpha val="43137"/>
                    </a:srgbClr>
                  </a:outerShdw>
                </a:effectLst>
              </a:rPr>
              <a:t>relevant laws and regulations</a:t>
            </a:r>
            <a:r>
              <a:rPr lang="en-US" dirty="0"/>
              <a:t> pertaining to the practice of clinical laboratory science and actively seek, within the dictates of their consciences, to change those which do not meet the high standards of care and practice to which the profession is committed.</a:t>
            </a:r>
            <a:endParaRPr lang="fa-IR" dirty="0"/>
          </a:p>
          <a:p>
            <a:pPr fontAlgn="auto">
              <a:spcBef>
                <a:spcPts val="0"/>
              </a:spcBef>
              <a:spcAft>
                <a:spcPts val="0"/>
              </a:spcAft>
              <a:defRPr/>
            </a:pPr>
            <a:r>
              <a:rPr lang="fa-IR" dirty="0"/>
              <a:t>کارکنان حرفه ای آزمایشگاه از قوانین و مقررات مرتبط با حرفه خویش بایستی پیروی نموده و در ارتباط با انجام دقیق آزمایشات بالینی با وجدان حرفه ای عمل نمایند و این حاصل نمی گردد مگر با دستیابی به سطوح  بالا استاندارد کاری و تعهد کاری که در کارکنان بایستی وجود داشته باشد</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0-#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0-#ppt_w/2"/>
                                          </p:val>
                                        </p:tav>
                                        <p:tav tm="100000">
                                          <p:val>
                                            <p:strVal val="#ppt_x"/>
                                          </p:val>
                                        </p:tav>
                                      </p:tavLst>
                                    </p:anim>
                                    <p:anim calcmode="lin" valueType="num">
                                      <p:cBhvr additive="base">
                                        <p:cTn id="20"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2400" y="0"/>
          <a:ext cx="8991600" cy="6724782"/>
        </p:xfrm>
        <a:graphic>
          <a:graphicData uri="http://schemas.openxmlformats.org/drawingml/2006/table">
            <a:tbl>
              <a:tblPr>
                <a:effectLst>
                  <a:innerShdw blurRad="63500" dist="50800" dir="2700000">
                    <a:prstClr val="black">
                      <a:alpha val="50000"/>
                    </a:prstClr>
                  </a:innerShdw>
                </a:effectLst>
              </a:tblPr>
              <a:tblGrid>
                <a:gridCol w="8991600"/>
              </a:tblGrid>
              <a:tr h="228600">
                <a:tc>
                  <a:txBody>
                    <a:bodyPr/>
                    <a:lstStyle/>
                    <a:p>
                      <a:pPr algn="ctr"/>
                      <a:endParaRPr lang="fa-IR" sz="1800" b="1" dirty="0">
                        <a:solidFill>
                          <a:srgbClr val="002060"/>
                        </a:solidFill>
                      </a:endParaRPr>
                    </a:p>
                  </a:txBody>
                  <a:tcPr marL="53474" marR="53474" marT="26737" marB="26737" anchor="ctr">
                    <a:lnL>
                      <a:noFill/>
                    </a:lnL>
                    <a:lnR>
                      <a:noFill/>
                    </a:lnR>
                    <a:lnT>
                      <a:noFill/>
                    </a:lnT>
                    <a:lnB>
                      <a:noFill/>
                    </a:lnB>
                    <a:solidFill>
                      <a:srgbClr val="FFC000"/>
                    </a:solidFill>
                  </a:tcPr>
                </a:tc>
              </a:tr>
              <a:tr h="1441894">
                <a:tc>
                  <a:txBody>
                    <a:bodyPr/>
                    <a:lstStyle/>
                    <a:p>
                      <a:pPr algn="ctr">
                        <a:buFontTx/>
                        <a:buNone/>
                      </a:pPr>
                      <a:r>
                        <a:rPr lang="en-US" sz="2400" b="1" dirty="0">
                          <a:solidFill>
                            <a:srgbClr val="C00000"/>
                          </a:solidFill>
                        </a:rPr>
                        <a:t>Pledge to the </a:t>
                      </a:r>
                      <a:r>
                        <a:rPr lang="en-US" sz="2400" b="1" dirty="0" smtClean="0">
                          <a:solidFill>
                            <a:srgbClr val="C00000"/>
                          </a:solidFill>
                        </a:rPr>
                        <a:t>Profession</a:t>
                      </a:r>
                      <a:endParaRPr lang="fa-IR" sz="2400" b="1" dirty="0" smtClean="0">
                        <a:solidFill>
                          <a:srgbClr val="C00000"/>
                        </a:solidFill>
                      </a:endParaRPr>
                    </a:p>
                    <a:p>
                      <a:pPr algn="ctr">
                        <a:buFontTx/>
                        <a:buNone/>
                      </a:pPr>
                      <a:r>
                        <a:rPr lang="fa-IR" sz="2400" b="1" dirty="0" smtClean="0">
                          <a:solidFill>
                            <a:srgbClr val="C00000"/>
                          </a:solidFill>
                        </a:rPr>
                        <a:t>قسم نامه</a:t>
                      </a:r>
                      <a:r>
                        <a:rPr lang="fa-IR" sz="2400" b="1" baseline="0" dirty="0" smtClean="0">
                          <a:solidFill>
                            <a:srgbClr val="C00000"/>
                          </a:solidFill>
                        </a:rPr>
                        <a:t> حرفه ای</a:t>
                      </a:r>
                      <a:r>
                        <a:rPr lang="fa-IR" sz="1800" b="1" baseline="0" dirty="0" smtClean="0">
                          <a:solidFill>
                            <a:srgbClr val="002060"/>
                          </a:solidFill>
                        </a:rPr>
                        <a:t> </a:t>
                      </a:r>
                      <a:r>
                        <a:rPr lang="en-US" sz="1800" b="1" dirty="0">
                          <a:solidFill>
                            <a:srgbClr val="002060"/>
                          </a:solidFill>
                        </a:rPr>
                        <a:t/>
                      </a:r>
                      <a:br>
                        <a:rPr lang="en-US" sz="1800" b="1" dirty="0">
                          <a:solidFill>
                            <a:srgbClr val="002060"/>
                          </a:solidFill>
                        </a:rPr>
                      </a:br>
                      <a:r>
                        <a:rPr lang="en-US" sz="1800" b="1" dirty="0">
                          <a:solidFill>
                            <a:srgbClr val="002060"/>
                          </a:solidFill>
                        </a:rPr>
                        <a:t/>
                      </a:r>
                      <a:br>
                        <a:rPr lang="en-US" sz="1800" b="1" dirty="0">
                          <a:solidFill>
                            <a:srgbClr val="002060"/>
                          </a:solidFill>
                        </a:rPr>
                      </a:br>
                      <a:r>
                        <a:rPr lang="en-US" sz="1800" b="1" dirty="0">
                          <a:solidFill>
                            <a:srgbClr val="002060"/>
                          </a:solidFill>
                        </a:rPr>
                        <a:t>As a clinical laboratory professional, I strive to</a:t>
                      </a:r>
                      <a:r>
                        <a:rPr lang="en-US" sz="1800" b="1" dirty="0" smtClean="0">
                          <a:solidFill>
                            <a:srgbClr val="002060"/>
                          </a:solidFill>
                        </a:rPr>
                        <a:t>:</a:t>
                      </a:r>
                      <a:endParaRPr lang="fa-IR" sz="1800" b="1" dirty="0" smtClean="0">
                        <a:solidFill>
                          <a:srgbClr val="002060"/>
                        </a:solidFill>
                      </a:endParaRPr>
                    </a:p>
                    <a:p>
                      <a:pPr algn="ctr">
                        <a:buFontTx/>
                        <a:buNone/>
                      </a:pPr>
                      <a:r>
                        <a:rPr lang="fa-IR" sz="1800" b="1" dirty="0" smtClean="0">
                          <a:solidFill>
                            <a:srgbClr val="002060"/>
                          </a:solidFill>
                        </a:rPr>
                        <a:t>به عنوان یک نیروی</a:t>
                      </a:r>
                      <a:r>
                        <a:rPr lang="fa-IR" sz="1800" b="1" baseline="0" dirty="0" smtClean="0">
                          <a:solidFill>
                            <a:srgbClr val="002060"/>
                          </a:solidFill>
                        </a:rPr>
                        <a:t> حرفه ای آزمایشگاه متعهد می شوم</a:t>
                      </a:r>
                      <a:endParaRPr lang="en-US" sz="1800" b="1" dirty="0">
                        <a:solidFill>
                          <a:srgbClr val="002060"/>
                        </a:solidFill>
                      </a:endParaRPr>
                    </a:p>
                  </a:txBody>
                  <a:tcPr marL="53474" marR="53474" marT="26737" marB="26737">
                    <a:lnL>
                      <a:noFill/>
                    </a:lnL>
                    <a:lnR>
                      <a:noFill/>
                    </a:lnR>
                    <a:lnT>
                      <a:noFill/>
                    </a:lnT>
                    <a:lnB>
                      <a:noFill/>
                    </a:lnB>
                    <a:solidFill>
                      <a:schemeClr val="accent1">
                        <a:lumMod val="20000"/>
                        <a:lumOff val="80000"/>
                      </a:schemeClr>
                    </a:solidFill>
                  </a:tcPr>
                </a:tc>
              </a:tr>
              <a:tr h="3687277">
                <a:tc>
                  <a:txBody>
                    <a:bodyPr/>
                    <a:lstStyle/>
                    <a:p>
                      <a:pPr algn="ctr">
                        <a:buFontTx/>
                        <a:buNone/>
                      </a:pPr>
                      <a:r>
                        <a:rPr lang="en-US" sz="1800" b="1" dirty="0">
                          <a:solidFill>
                            <a:srgbClr val="7030A0"/>
                          </a:solidFill>
                        </a:rPr>
                        <a:t>Maintain and promote standards of excellence in performing and advancing the art and science of my profession </a:t>
                      </a:r>
                      <a:endParaRPr lang="fa-IR" sz="1800" b="1" dirty="0" smtClean="0">
                        <a:solidFill>
                          <a:srgbClr val="7030A0"/>
                        </a:solidFill>
                      </a:endParaRPr>
                    </a:p>
                    <a:p>
                      <a:pPr algn="ctr">
                        <a:buFontTx/>
                        <a:buNone/>
                      </a:pPr>
                      <a:r>
                        <a:rPr lang="fa-IR" sz="1800" b="1" dirty="0" smtClean="0">
                          <a:solidFill>
                            <a:srgbClr val="7030A0"/>
                          </a:solidFill>
                        </a:rPr>
                        <a:t>تلاش در راستای استقرار و اجرای استاندارد های آزمایشگاهی در سطح عالی با هدف پیشرفت علم در حرفه ام</a:t>
                      </a:r>
                      <a:endParaRPr lang="en-US" sz="1800" b="1" dirty="0">
                        <a:solidFill>
                          <a:srgbClr val="7030A0"/>
                        </a:solidFill>
                      </a:endParaRPr>
                    </a:p>
                    <a:p>
                      <a:pPr algn="ctr">
                        <a:buFontTx/>
                        <a:buNone/>
                      </a:pPr>
                      <a:r>
                        <a:rPr lang="en-US" sz="1800" b="1" dirty="0">
                          <a:solidFill>
                            <a:srgbClr val="7030A0"/>
                          </a:solidFill>
                        </a:rPr>
                        <a:t>Preserve the dignity and privacy of others </a:t>
                      </a:r>
                      <a:endParaRPr lang="fa-IR" sz="1800" b="1" dirty="0" smtClean="0">
                        <a:solidFill>
                          <a:srgbClr val="7030A0"/>
                        </a:solidFill>
                      </a:endParaRPr>
                    </a:p>
                    <a:p>
                      <a:pPr algn="ctr">
                        <a:buFontTx/>
                        <a:buNone/>
                      </a:pPr>
                      <a:r>
                        <a:rPr lang="fa-IR" sz="1800" b="1" dirty="0" smtClean="0">
                          <a:solidFill>
                            <a:srgbClr val="7030A0"/>
                          </a:solidFill>
                        </a:rPr>
                        <a:t>حفاظت از احترام و حریم خصوصی سایرین ( همکاران و بیماران و...)</a:t>
                      </a:r>
                      <a:endParaRPr lang="en-US" sz="1800" b="1" dirty="0">
                        <a:solidFill>
                          <a:srgbClr val="7030A0"/>
                        </a:solidFill>
                      </a:endParaRPr>
                    </a:p>
                    <a:p>
                      <a:pPr algn="ctr">
                        <a:buFontTx/>
                        <a:buNone/>
                      </a:pPr>
                      <a:r>
                        <a:rPr lang="en-US" sz="1800" b="1" dirty="0">
                          <a:solidFill>
                            <a:srgbClr val="7030A0"/>
                          </a:solidFill>
                        </a:rPr>
                        <a:t>Uphold and maintain the dignity and respect of our </a:t>
                      </a:r>
                      <a:r>
                        <a:rPr lang="en-US" sz="1800" b="1" dirty="0" smtClean="0">
                          <a:solidFill>
                            <a:srgbClr val="7030A0"/>
                          </a:solidFill>
                        </a:rPr>
                        <a:t>profession</a:t>
                      </a:r>
                      <a:endParaRPr lang="fa-IR" sz="1800" b="1" dirty="0" smtClean="0">
                        <a:solidFill>
                          <a:srgbClr val="7030A0"/>
                        </a:solidFill>
                      </a:endParaRPr>
                    </a:p>
                    <a:p>
                      <a:pPr algn="ctr">
                        <a:buFontTx/>
                        <a:buNone/>
                      </a:pPr>
                      <a:r>
                        <a:rPr lang="en-US" sz="1800" b="1" dirty="0" smtClean="0">
                          <a:solidFill>
                            <a:srgbClr val="7030A0"/>
                          </a:solidFill>
                        </a:rPr>
                        <a:t> </a:t>
                      </a:r>
                      <a:r>
                        <a:rPr lang="fa-IR" sz="1800" b="1" dirty="0" smtClean="0">
                          <a:solidFill>
                            <a:srgbClr val="7030A0"/>
                          </a:solidFill>
                        </a:rPr>
                        <a:t>حکایت</a:t>
                      </a:r>
                      <a:r>
                        <a:rPr lang="fa-IR" sz="1800" b="1" baseline="0" dirty="0" smtClean="0">
                          <a:solidFill>
                            <a:srgbClr val="7030A0"/>
                          </a:solidFill>
                        </a:rPr>
                        <a:t> و حفظ حرمت و احترام حرفه و شغل مان</a:t>
                      </a:r>
                      <a:endParaRPr lang="en-US" sz="1800" b="1" dirty="0">
                        <a:solidFill>
                          <a:srgbClr val="7030A0"/>
                        </a:solidFill>
                      </a:endParaRPr>
                    </a:p>
                    <a:p>
                      <a:pPr algn="ctr">
                        <a:buFontTx/>
                        <a:buNone/>
                      </a:pPr>
                      <a:r>
                        <a:rPr lang="en-US" sz="1800" b="1" dirty="0">
                          <a:solidFill>
                            <a:srgbClr val="7030A0"/>
                          </a:solidFill>
                        </a:rPr>
                        <a:t>Seek to establish cooperative and respectful working relationships with other health professionals </a:t>
                      </a:r>
                      <a:endParaRPr lang="fa-IR" sz="1800" b="1" dirty="0" smtClean="0">
                        <a:solidFill>
                          <a:srgbClr val="7030A0"/>
                        </a:solidFill>
                      </a:endParaRPr>
                    </a:p>
                    <a:p>
                      <a:pPr algn="ctr">
                        <a:buFontTx/>
                        <a:buNone/>
                      </a:pPr>
                      <a:r>
                        <a:rPr lang="fa-IR" sz="1800" b="1" dirty="0" smtClean="0">
                          <a:solidFill>
                            <a:srgbClr val="7030A0"/>
                          </a:solidFill>
                        </a:rPr>
                        <a:t>جویا شدن یک ارتباط کاری توام با احترام و مشارکتی</a:t>
                      </a:r>
                      <a:r>
                        <a:rPr lang="fa-IR" sz="1800" b="1" baseline="0" dirty="0" smtClean="0">
                          <a:solidFill>
                            <a:srgbClr val="7030A0"/>
                          </a:solidFill>
                        </a:rPr>
                        <a:t> با سایر گروه حرف پزشکی مرتبط با آزمایشگاه</a:t>
                      </a:r>
                      <a:endParaRPr lang="en-US" sz="1800" b="1" dirty="0">
                        <a:solidFill>
                          <a:srgbClr val="7030A0"/>
                        </a:solidFill>
                      </a:endParaRPr>
                    </a:p>
                    <a:p>
                      <a:pPr algn="ctr">
                        <a:buFontTx/>
                        <a:buNone/>
                      </a:pPr>
                      <a:r>
                        <a:rPr lang="en-US" sz="1800" b="1" dirty="0">
                          <a:solidFill>
                            <a:srgbClr val="7030A0"/>
                          </a:solidFill>
                        </a:rPr>
                        <a:t>Contribute to the general well being of the community</a:t>
                      </a:r>
                      <a:r>
                        <a:rPr lang="en-US" sz="1800" b="1" dirty="0" smtClean="0">
                          <a:solidFill>
                            <a:srgbClr val="7030A0"/>
                          </a:solidFill>
                        </a:rPr>
                        <a:t>.</a:t>
                      </a:r>
                      <a:endParaRPr lang="fa-IR" sz="1800" b="1" dirty="0" smtClean="0">
                        <a:solidFill>
                          <a:srgbClr val="7030A0"/>
                        </a:solidFill>
                      </a:endParaRPr>
                    </a:p>
                    <a:p>
                      <a:pPr algn="ctr">
                        <a:buFontTx/>
                        <a:buNone/>
                      </a:pPr>
                      <a:r>
                        <a:rPr lang="en-US" sz="1800" b="1" dirty="0" smtClean="0">
                          <a:solidFill>
                            <a:srgbClr val="7030A0"/>
                          </a:solidFill>
                        </a:rPr>
                        <a:t> </a:t>
                      </a:r>
                      <a:r>
                        <a:rPr lang="fa-IR" sz="1800" b="1" dirty="0" smtClean="0">
                          <a:solidFill>
                            <a:srgbClr val="7030A0"/>
                          </a:solidFill>
                        </a:rPr>
                        <a:t>مشارکت در امور رفاهی و آسایش</a:t>
                      </a:r>
                      <a:r>
                        <a:rPr lang="fa-IR" sz="1800" b="1" baseline="0" dirty="0" smtClean="0">
                          <a:solidFill>
                            <a:srgbClr val="7030A0"/>
                          </a:solidFill>
                        </a:rPr>
                        <a:t> عمومی جامعه</a:t>
                      </a:r>
                      <a:endParaRPr lang="en-US" sz="1800" b="1" dirty="0">
                        <a:solidFill>
                          <a:srgbClr val="7030A0"/>
                        </a:solidFill>
                      </a:endParaRPr>
                    </a:p>
                  </a:txBody>
                  <a:tcPr marL="53474" marR="53474" marT="26737" marB="26737" anchor="ctr">
                    <a:lnL>
                      <a:noFill/>
                    </a:lnL>
                    <a:lnR>
                      <a:noFill/>
                    </a:lnR>
                    <a:lnT>
                      <a:noFill/>
                    </a:lnT>
                    <a:lnB>
                      <a:noFill/>
                    </a:lnB>
                    <a:solidFill>
                      <a:srgbClr val="FFC000"/>
                    </a:solidFill>
                  </a:tcPr>
                </a:tc>
              </a:tr>
              <a:tr h="1101757">
                <a:tc>
                  <a:txBody>
                    <a:bodyPr/>
                    <a:lstStyle/>
                    <a:p>
                      <a:pPr algn="ctr">
                        <a:buFontTx/>
                        <a:buNone/>
                      </a:pPr>
                      <a:r>
                        <a:rPr lang="en-US" sz="1800" b="1" dirty="0">
                          <a:solidFill>
                            <a:srgbClr val="002060"/>
                          </a:solidFill>
                        </a:rPr>
                        <a:t>I will actively demonstrate my commitment to these responsibilities throughout my professional </a:t>
                      </a:r>
                      <a:r>
                        <a:rPr lang="en-US" sz="1800" b="1" dirty="0" smtClean="0">
                          <a:solidFill>
                            <a:srgbClr val="002060"/>
                          </a:solidFill>
                        </a:rPr>
                        <a:t>life</a:t>
                      </a:r>
                      <a:endParaRPr lang="fa-IR" sz="1800" b="1" dirty="0" smtClean="0">
                        <a:solidFill>
                          <a:srgbClr val="002060"/>
                        </a:solidFill>
                      </a:endParaRPr>
                    </a:p>
                    <a:p>
                      <a:pPr algn="ctr">
                        <a:buFontTx/>
                        <a:buNone/>
                      </a:pPr>
                      <a:r>
                        <a:rPr lang="fa-IR" sz="1800" b="1" dirty="0" smtClean="0">
                          <a:solidFill>
                            <a:srgbClr val="002060"/>
                          </a:solidFill>
                        </a:rPr>
                        <a:t>من به طور فعال و پویا متعهد می گردم که کلیه مسئولیت های خویش را شغل و زندگی حرفه ای خویش بجا آورم</a:t>
                      </a:r>
                      <a:endParaRPr lang="en-US" sz="1800" b="1" dirty="0">
                        <a:solidFill>
                          <a:srgbClr val="002060"/>
                        </a:solidFill>
                      </a:endParaRPr>
                    </a:p>
                  </a:txBody>
                  <a:tcPr marL="53474" marR="53474" marT="26737" marB="26737" anchor="ctr">
                    <a:lnL>
                      <a:noFill/>
                    </a:lnL>
                    <a:lnR>
                      <a:noFill/>
                    </a:lnR>
                    <a:lnT>
                      <a:noFill/>
                    </a:lnT>
                    <a:lnB>
                      <a:noFill/>
                    </a:lnB>
                    <a:solidFill>
                      <a:schemeClr val="accent3">
                        <a:lumMod val="20000"/>
                        <a:lumOff val="80000"/>
                      </a:schemeClr>
                    </a:solidFill>
                  </a:tcPr>
                </a:tc>
              </a:tr>
            </a:tbl>
          </a:graphicData>
        </a:graphic>
      </p:graphicFrame>
      <p:sp>
        <p:nvSpPr>
          <p:cNvPr id="6" name="7-Point Star 5"/>
          <p:cNvSpPr/>
          <p:nvPr/>
        </p:nvSpPr>
        <p:spPr>
          <a:xfrm>
            <a:off x="7543800" y="0"/>
            <a:ext cx="1295400" cy="1447800"/>
          </a:xfrm>
          <a:prstGeom prst="star7">
            <a:avLst/>
          </a:prstGeom>
          <a:gradFill>
            <a:gsLst>
              <a:gs pos="100000">
                <a:schemeClr val="tx2">
                  <a:lumMod val="10000"/>
                </a:schemeClr>
              </a:gs>
              <a:gs pos="50000">
                <a:schemeClr val="accent1">
                  <a:tint val="44500"/>
                  <a:satMod val="160000"/>
                </a:schemeClr>
              </a:gs>
              <a:gs pos="100000">
                <a:schemeClr val="accent1">
                  <a:tint val="23500"/>
                  <a:satMod val="160000"/>
                </a:schemeClr>
              </a:gs>
            </a:gsLst>
            <a:lin ang="5400000" scaled="0"/>
          </a:gradFill>
          <a:scene3d>
            <a:camera prst="orthographicFront">
              <a:rot lat="1200000" lon="1200000" rev="1200000"/>
            </a:camera>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fontAlgn="auto">
              <a:spcBef>
                <a:spcPts val="0"/>
              </a:spcBef>
              <a:spcAft>
                <a:spcPts val="0"/>
              </a:spcAft>
              <a:defRPr/>
            </a:pPr>
            <a:r>
              <a:rPr lang="fa-IR" sz="2400" b="1" dirty="0">
                <a:solidFill>
                  <a:srgbClr val="002060"/>
                </a:solidFill>
                <a:effectLst>
                  <a:outerShdw blurRad="38100" dist="38100" dir="2700000" algn="tl">
                    <a:srgbClr val="000000">
                      <a:alpha val="43137"/>
                    </a:srgbClr>
                  </a:outerShdw>
                </a:effectLst>
              </a:rPr>
              <a:t>قسم نامه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srcRect/>
          <a:stretch>
            <a:fillRect/>
          </a:stretch>
        </p:blipFill>
        <p:spPr bwMode="auto">
          <a:xfrm>
            <a:off x="152400" y="152400"/>
            <a:ext cx="8763000" cy="6553200"/>
          </a:xfrm>
          <a:prstGeom prst="rect">
            <a:avLst/>
          </a:prstGeom>
          <a:noFill/>
          <a:ln w="9525">
            <a:noFill/>
            <a:miter lim="800000"/>
            <a:headEnd/>
            <a:tailEnd/>
          </a:ln>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28600"/>
            <a:ext cx="8077200" cy="6894195"/>
          </a:xfrm>
          <a:prstGeom prst="rect">
            <a:avLst/>
          </a:prstGeom>
        </p:spPr>
        <p:txBody>
          <a:bodyPr>
            <a:spAutoFit/>
          </a:bodyPr>
          <a:lstStyle/>
          <a:p>
            <a:pPr algn="ctr" fontAlgn="auto">
              <a:spcBef>
                <a:spcPts val="0"/>
              </a:spcBef>
              <a:spcAft>
                <a:spcPts val="0"/>
              </a:spcAft>
              <a:defRPr/>
            </a:pPr>
            <a:r>
              <a:rPr lang="en-US" sz="2000" b="1" dirty="0">
                <a:solidFill>
                  <a:schemeClr val="accent6">
                    <a:lumMod val="50000"/>
                  </a:schemeClr>
                </a:solidFill>
                <a:effectLst>
                  <a:outerShdw blurRad="38100" dist="38100" dir="2700000" algn="tl">
                    <a:srgbClr val="000000">
                      <a:alpha val="43137"/>
                    </a:srgbClr>
                  </a:outerShdw>
                </a:effectLst>
                <a:latin typeface="+mn-lt"/>
                <a:cs typeface="+mn-cs"/>
              </a:rPr>
              <a:t>The Code of Competencies and Standards for Medical Laboratory</a:t>
            </a:r>
          </a:p>
          <a:p>
            <a:pPr algn="ctr" fontAlgn="auto">
              <a:spcBef>
                <a:spcPts val="0"/>
              </a:spcBef>
              <a:spcAft>
                <a:spcPts val="0"/>
              </a:spcAft>
              <a:defRPr/>
            </a:pPr>
            <a:endParaRPr lang="en-US" b="1" dirty="0">
              <a:solidFill>
                <a:srgbClr val="FFC000"/>
              </a:solidFill>
              <a:effectLst>
                <a:outerShdw blurRad="38100" dist="38100" dir="2700000" algn="tl">
                  <a:srgbClr val="000000">
                    <a:alpha val="43137"/>
                  </a:srgbClr>
                </a:outerShdw>
              </a:effectLst>
              <a:latin typeface="+mn-lt"/>
              <a:cs typeface="+mn-cs"/>
            </a:endParaRPr>
          </a:p>
          <a:p>
            <a:pPr fontAlgn="auto">
              <a:spcBef>
                <a:spcPts val="0"/>
              </a:spcBef>
              <a:spcAft>
                <a:spcPts val="0"/>
              </a:spcAft>
              <a:buFont typeface="Wingdings" pitchFamily="2" charset="2"/>
              <a:buChar char="v"/>
              <a:defRPr/>
            </a:pPr>
            <a:r>
              <a:rPr lang="en-US" sz="1600" b="1" dirty="0">
                <a:effectLst>
                  <a:outerShdw blurRad="38100" dist="38100" dir="2700000" algn="tl">
                    <a:srgbClr val="000000">
                      <a:alpha val="43137"/>
                    </a:srgbClr>
                  </a:outerShdw>
                </a:effectLst>
                <a:latin typeface="+mn-lt"/>
                <a:cs typeface="+mn-cs"/>
              </a:rPr>
              <a:t>Medical Laboratory Technologists will act in such a manner that will </a:t>
            </a:r>
            <a:r>
              <a:rPr lang="en-US" b="1" dirty="0">
                <a:solidFill>
                  <a:srgbClr val="C00000"/>
                </a:solidFill>
                <a:effectLst>
                  <a:outerShdw blurRad="38100" dist="38100" dir="2700000" algn="tl">
                    <a:srgbClr val="000000">
                      <a:alpha val="43137"/>
                    </a:srgbClr>
                  </a:outerShdw>
                </a:effectLst>
                <a:latin typeface="+mn-lt"/>
                <a:cs typeface="+mn-cs"/>
              </a:rPr>
              <a:t>justify public trust and confidence. </a:t>
            </a:r>
            <a:r>
              <a:rPr lang="en-US" sz="1600" b="1" dirty="0">
                <a:effectLst>
                  <a:outerShdw blurRad="38100" dist="38100" dir="2700000" algn="tl">
                    <a:srgbClr val="000000">
                      <a:alpha val="43137"/>
                    </a:srgbClr>
                  </a:outerShdw>
                </a:effectLst>
                <a:latin typeface="+mn-lt"/>
                <a:cs typeface="+mn-cs"/>
              </a:rPr>
              <a:t>This will be achieved through high standards of </a:t>
            </a:r>
            <a:r>
              <a:rPr lang="en-US" b="1" dirty="0">
                <a:solidFill>
                  <a:srgbClr val="C00000"/>
                </a:solidFill>
                <a:effectLst>
                  <a:outerShdw blurRad="38100" dist="38100" dir="2700000" algn="tl">
                    <a:srgbClr val="000000">
                      <a:alpha val="43137"/>
                    </a:srgbClr>
                  </a:outerShdw>
                </a:effectLst>
                <a:latin typeface="+mn-lt"/>
                <a:cs typeface="+mn-cs"/>
              </a:rPr>
              <a:t>professional competency </a:t>
            </a:r>
            <a:r>
              <a:rPr lang="en-US" sz="1600" b="1" dirty="0">
                <a:effectLst>
                  <a:outerShdw blurRad="38100" dist="38100" dir="2700000" algn="tl">
                    <a:srgbClr val="000000">
                      <a:alpha val="43137"/>
                    </a:srgbClr>
                  </a:outerShdw>
                </a:effectLst>
                <a:latin typeface="+mn-lt"/>
                <a:cs typeface="+mn-cs"/>
              </a:rPr>
              <a:t>as well as through professional conduct and appearance.</a:t>
            </a:r>
            <a:br>
              <a:rPr lang="en-US" sz="1600" b="1" dirty="0">
                <a:effectLst>
                  <a:outerShdw blurRad="38100" dist="38100" dir="2700000" algn="tl">
                    <a:srgbClr val="000000">
                      <a:alpha val="43137"/>
                    </a:srgbClr>
                  </a:outerShdw>
                </a:effectLst>
                <a:latin typeface="+mn-lt"/>
                <a:cs typeface="+mn-cs"/>
              </a:rPr>
            </a:br>
            <a:r>
              <a:rPr lang="en-US" sz="1600" b="1" dirty="0">
                <a:effectLst>
                  <a:outerShdw blurRad="38100" dist="38100" dir="2700000" algn="tl">
                    <a:srgbClr val="000000">
                      <a:alpha val="43137"/>
                    </a:srgbClr>
                  </a:outerShdw>
                </a:effectLst>
                <a:latin typeface="+mn-lt"/>
                <a:cs typeface="+mn-cs"/>
              </a:rPr>
              <a:t>  </a:t>
            </a:r>
          </a:p>
          <a:p>
            <a:pPr fontAlgn="auto">
              <a:spcBef>
                <a:spcPts val="0"/>
              </a:spcBef>
              <a:spcAft>
                <a:spcPts val="0"/>
              </a:spcAft>
              <a:buFont typeface="Wingdings" pitchFamily="2" charset="2"/>
              <a:buChar char="v"/>
              <a:defRPr/>
            </a:pPr>
            <a:r>
              <a:rPr lang="en-US" sz="1600" b="1" dirty="0">
                <a:effectLst>
                  <a:outerShdw blurRad="38100" dist="38100" dir="2700000" algn="tl">
                    <a:srgbClr val="000000">
                      <a:alpha val="43137"/>
                    </a:srgbClr>
                  </a:outerShdw>
                </a:effectLst>
                <a:latin typeface="+mn-lt"/>
                <a:cs typeface="+mn-cs"/>
              </a:rPr>
              <a:t>Medical Laboratory Technologists shall </a:t>
            </a:r>
            <a:r>
              <a:rPr lang="en-US" b="1" dirty="0">
                <a:solidFill>
                  <a:srgbClr val="C00000"/>
                </a:solidFill>
                <a:effectLst>
                  <a:outerShdw blurRad="38100" dist="38100" dir="2700000" algn="tl">
                    <a:srgbClr val="000000">
                      <a:alpha val="43137"/>
                    </a:srgbClr>
                  </a:outerShdw>
                </a:effectLst>
                <a:latin typeface="+mn-lt"/>
                <a:cs typeface="+mn-cs"/>
              </a:rPr>
              <a:t>provide relevant and accurate clinical information. </a:t>
            </a:r>
            <a:r>
              <a:rPr lang="en-US" sz="1600" b="1" dirty="0">
                <a:effectLst>
                  <a:outerShdw blurRad="38100" dist="38100" dir="2700000" algn="tl">
                    <a:srgbClr val="000000">
                      <a:alpha val="43137"/>
                    </a:srgbClr>
                  </a:outerShdw>
                </a:effectLst>
                <a:latin typeface="+mn-lt"/>
                <a:cs typeface="+mn-cs"/>
              </a:rPr>
              <a:t>They will work within pertinent legislation and be guided by accepted standards .</a:t>
            </a:r>
            <a:br>
              <a:rPr lang="en-US" sz="1600" b="1" dirty="0">
                <a:effectLst>
                  <a:outerShdw blurRad="38100" dist="38100" dir="2700000" algn="tl">
                    <a:srgbClr val="000000">
                      <a:alpha val="43137"/>
                    </a:srgbClr>
                  </a:outerShdw>
                </a:effectLst>
                <a:latin typeface="+mn-lt"/>
                <a:cs typeface="+mn-cs"/>
              </a:rPr>
            </a:br>
            <a:r>
              <a:rPr lang="en-US" sz="1600" b="1" dirty="0">
                <a:effectLst>
                  <a:outerShdw blurRad="38100" dist="38100" dir="2700000" algn="tl">
                    <a:srgbClr val="000000">
                      <a:alpha val="43137"/>
                    </a:srgbClr>
                  </a:outerShdw>
                </a:effectLst>
                <a:latin typeface="+mn-lt"/>
                <a:cs typeface="+mn-cs"/>
              </a:rPr>
              <a:t>  </a:t>
            </a:r>
          </a:p>
          <a:p>
            <a:pPr fontAlgn="auto">
              <a:spcBef>
                <a:spcPts val="0"/>
              </a:spcBef>
              <a:spcAft>
                <a:spcPts val="0"/>
              </a:spcAft>
              <a:buFont typeface="Wingdings" pitchFamily="2" charset="2"/>
              <a:buChar char="v"/>
              <a:defRPr/>
            </a:pPr>
            <a:r>
              <a:rPr lang="en-US" sz="1600" b="1" dirty="0">
                <a:effectLst>
                  <a:outerShdw blurRad="38100" dist="38100" dir="2700000" algn="tl">
                    <a:srgbClr val="000000">
                      <a:alpha val="43137"/>
                    </a:srgbClr>
                  </a:outerShdw>
                </a:effectLst>
                <a:latin typeface="+mn-lt"/>
                <a:cs typeface="+mn-cs"/>
              </a:rPr>
              <a:t>Medical Laboratory Technologists shall </a:t>
            </a:r>
            <a:r>
              <a:rPr lang="en-US" b="1" dirty="0">
                <a:solidFill>
                  <a:srgbClr val="C00000"/>
                </a:solidFill>
                <a:effectLst>
                  <a:outerShdw blurRad="38100" dist="38100" dir="2700000" algn="tl">
                    <a:srgbClr val="000000">
                      <a:alpha val="43137"/>
                    </a:srgbClr>
                  </a:outerShdw>
                </a:effectLst>
                <a:latin typeface="+mn-lt"/>
                <a:cs typeface="+mn-cs"/>
              </a:rPr>
              <a:t>practice without bias to a patient or colleague's gender, race, religion, political belief or medical condition.</a:t>
            </a:r>
            <a:r>
              <a:rPr lang="en-US" sz="1600" b="1" dirty="0">
                <a:effectLst>
                  <a:outerShdw blurRad="38100" dist="38100" dir="2700000" algn="tl">
                    <a:srgbClr val="000000">
                      <a:alpha val="43137"/>
                    </a:srgbClr>
                  </a:outerShdw>
                </a:effectLst>
                <a:latin typeface="+mn-lt"/>
                <a:cs typeface="+mn-cs"/>
              </a:rPr>
              <a:t/>
            </a:r>
            <a:br>
              <a:rPr lang="en-US" sz="1600" b="1" dirty="0">
                <a:effectLst>
                  <a:outerShdw blurRad="38100" dist="38100" dir="2700000" algn="tl">
                    <a:srgbClr val="000000">
                      <a:alpha val="43137"/>
                    </a:srgbClr>
                  </a:outerShdw>
                </a:effectLst>
                <a:latin typeface="+mn-lt"/>
                <a:cs typeface="+mn-cs"/>
              </a:rPr>
            </a:br>
            <a:r>
              <a:rPr lang="en-US" sz="1600" b="1" dirty="0">
                <a:effectLst>
                  <a:outerShdw blurRad="38100" dist="38100" dir="2700000" algn="tl">
                    <a:srgbClr val="000000">
                      <a:alpha val="43137"/>
                    </a:srgbClr>
                  </a:outerShdw>
                </a:effectLst>
                <a:latin typeface="+mn-lt"/>
                <a:cs typeface="+mn-cs"/>
              </a:rPr>
              <a:t>  </a:t>
            </a:r>
          </a:p>
          <a:p>
            <a:pPr fontAlgn="auto">
              <a:spcBef>
                <a:spcPts val="0"/>
              </a:spcBef>
              <a:spcAft>
                <a:spcPts val="0"/>
              </a:spcAft>
              <a:buFont typeface="Wingdings" pitchFamily="2" charset="2"/>
              <a:buChar char="v"/>
              <a:defRPr/>
            </a:pPr>
            <a:r>
              <a:rPr lang="en-US" sz="1600" b="1" dirty="0">
                <a:effectLst>
                  <a:outerShdw blurRad="38100" dist="38100" dir="2700000" algn="tl">
                    <a:srgbClr val="000000">
                      <a:alpha val="43137"/>
                    </a:srgbClr>
                  </a:outerShdw>
                </a:effectLst>
                <a:latin typeface="+mn-lt"/>
                <a:cs typeface="+mn-cs"/>
              </a:rPr>
              <a:t>Medical Laboratory Technologists shall </a:t>
            </a:r>
            <a:r>
              <a:rPr lang="en-US" b="1" dirty="0">
                <a:solidFill>
                  <a:srgbClr val="C00000"/>
                </a:solidFill>
                <a:effectLst>
                  <a:outerShdw blurRad="38100" dist="38100" dir="2700000" algn="tl">
                    <a:srgbClr val="000000">
                      <a:alpha val="43137"/>
                    </a:srgbClr>
                  </a:outerShdw>
                </a:effectLst>
                <a:latin typeface="+mn-lt"/>
                <a:cs typeface="+mn-cs"/>
              </a:rPr>
              <a:t>respect the confidential and personal nature of professional records</a:t>
            </a:r>
            <a:r>
              <a:rPr lang="en-US" sz="1600" b="1" dirty="0">
                <a:effectLst>
                  <a:outerShdw blurRad="38100" dist="38100" dir="2700000" algn="tl">
                    <a:srgbClr val="000000">
                      <a:alpha val="43137"/>
                    </a:srgbClr>
                  </a:outerShdw>
                </a:effectLst>
                <a:latin typeface="+mn-lt"/>
                <a:cs typeface="+mn-cs"/>
              </a:rPr>
              <a:t> and protect the patient's right to privacy by keeping their information in the strictest confidence. They shall also maintain the </a:t>
            </a:r>
            <a:r>
              <a:rPr lang="en-US" sz="2000" b="1" dirty="0">
                <a:solidFill>
                  <a:srgbClr val="C00000"/>
                </a:solidFill>
                <a:effectLst>
                  <a:outerShdw blurRad="38100" dist="38100" dir="2700000" algn="tl">
                    <a:srgbClr val="000000">
                      <a:alpha val="43137"/>
                    </a:srgbClr>
                  </a:outerShdw>
                </a:effectLst>
                <a:latin typeface="+mn-lt"/>
                <a:cs typeface="+mn-cs"/>
              </a:rPr>
              <a:t>protocols of informed consent.</a:t>
            </a:r>
            <a:r>
              <a:rPr lang="en-US" sz="1600" b="1" dirty="0">
                <a:effectLst>
                  <a:outerShdw blurRad="38100" dist="38100" dir="2700000" algn="tl">
                    <a:srgbClr val="000000">
                      <a:alpha val="43137"/>
                    </a:srgbClr>
                  </a:outerShdw>
                </a:effectLst>
                <a:latin typeface="+mn-lt"/>
                <a:cs typeface="+mn-cs"/>
              </a:rPr>
              <a:t/>
            </a:r>
            <a:br>
              <a:rPr lang="en-US" sz="1600" b="1" dirty="0">
                <a:effectLst>
                  <a:outerShdw blurRad="38100" dist="38100" dir="2700000" algn="tl">
                    <a:srgbClr val="000000">
                      <a:alpha val="43137"/>
                    </a:srgbClr>
                  </a:outerShdw>
                </a:effectLst>
                <a:latin typeface="+mn-lt"/>
                <a:cs typeface="+mn-cs"/>
              </a:rPr>
            </a:br>
            <a:r>
              <a:rPr lang="en-US" sz="1600" b="1" dirty="0">
                <a:effectLst>
                  <a:outerShdw blurRad="38100" dist="38100" dir="2700000" algn="tl">
                    <a:srgbClr val="000000">
                      <a:alpha val="43137"/>
                    </a:srgbClr>
                  </a:outerShdw>
                </a:effectLst>
                <a:latin typeface="+mn-lt"/>
                <a:cs typeface="+mn-cs"/>
              </a:rPr>
              <a:t>  </a:t>
            </a:r>
          </a:p>
          <a:p>
            <a:pPr fontAlgn="auto">
              <a:spcBef>
                <a:spcPts val="0"/>
              </a:spcBef>
              <a:spcAft>
                <a:spcPts val="0"/>
              </a:spcAft>
              <a:buFont typeface="Wingdings" pitchFamily="2" charset="2"/>
              <a:buChar char="v"/>
              <a:defRPr/>
            </a:pPr>
            <a:r>
              <a:rPr lang="en-US" sz="1600" b="1" dirty="0">
                <a:effectLst>
                  <a:outerShdw blurRad="38100" dist="38100" dir="2700000" algn="tl">
                    <a:srgbClr val="000000">
                      <a:alpha val="43137"/>
                    </a:srgbClr>
                  </a:outerShdw>
                </a:effectLst>
                <a:latin typeface="+mn-lt"/>
                <a:cs typeface="+mn-cs"/>
              </a:rPr>
              <a:t>Medical Laboratory Technologists will continually strive to </a:t>
            </a:r>
            <a:r>
              <a:rPr lang="en-US" b="1" dirty="0">
                <a:solidFill>
                  <a:srgbClr val="C00000"/>
                </a:solidFill>
                <a:effectLst>
                  <a:outerShdw blurRad="38100" dist="38100" dir="2700000" algn="tl">
                    <a:srgbClr val="000000">
                      <a:alpha val="43137"/>
                    </a:srgbClr>
                  </a:outerShdw>
                </a:effectLst>
                <a:latin typeface="+mn-lt"/>
                <a:cs typeface="+mn-cs"/>
              </a:rPr>
              <a:t>maintain and improve their knowledge and competency</a:t>
            </a:r>
            <a:r>
              <a:rPr lang="en-US" sz="1600" b="1" dirty="0">
                <a:solidFill>
                  <a:srgbClr val="FFFF00"/>
                </a:solidFill>
                <a:effectLst>
                  <a:outerShdw blurRad="38100" dist="38100" dir="2700000" algn="tl">
                    <a:srgbClr val="000000">
                      <a:alpha val="43137"/>
                    </a:srgbClr>
                  </a:outerShdw>
                </a:effectLst>
                <a:latin typeface="+mn-lt"/>
                <a:cs typeface="+mn-cs"/>
              </a:rPr>
              <a:t> </a:t>
            </a:r>
            <a:r>
              <a:rPr lang="en-US" sz="1600" b="1" dirty="0">
                <a:effectLst>
                  <a:outerShdw blurRad="38100" dist="38100" dir="2700000" algn="tl">
                    <a:srgbClr val="000000">
                      <a:alpha val="43137"/>
                    </a:srgbClr>
                  </a:outerShdw>
                </a:effectLst>
                <a:latin typeface="+mn-lt"/>
                <a:cs typeface="+mn-cs"/>
              </a:rPr>
              <a:t>in medical laboratory science. They will also </a:t>
            </a:r>
            <a:r>
              <a:rPr lang="en-US" b="1" dirty="0">
                <a:solidFill>
                  <a:srgbClr val="C00000"/>
                </a:solidFill>
                <a:effectLst>
                  <a:outerShdw blurRad="38100" dist="38100" dir="2700000" algn="tl">
                    <a:srgbClr val="000000">
                      <a:alpha val="43137"/>
                    </a:srgbClr>
                  </a:outerShdw>
                </a:effectLst>
                <a:latin typeface="+mn-lt"/>
                <a:cs typeface="+mn-cs"/>
              </a:rPr>
              <a:t>share their knowledge with colleagues and promote learning</a:t>
            </a:r>
            <a:r>
              <a:rPr lang="en-US" sz="1600" b="1" dirty="0">
                <a:effectLst>
                  <a:outerShdw blurRad="38100" dist="38100" dir="2700000" algn="tl">
                    <a:srgbClr val="000000">
                      <a:alpha val="43137"/>
                    </a:srgbClr>
                  </a:outerShdw>
                </a:effectLst>
                <a:latin typeface="+mn-lt"/>
                <a:cs typeface="+mn-cs"/>
              </a:rPr>
              <a:t>.</a:t>
            </a:r>
            <a:br>
              <a:rPr lang="en-US" sz="1600" b="1" dirty="0">
                <a:effectLst>
                  <a:outerShdw blurRad="38100" dist="38100" dir="2700000" algn="tl">
                    <a:srgbClr val="000000">
                      <a:alpha val="43137"/>
                    </a:srgbClr>
                  </a:outerShdw>
                </a:effectLst>
                <a:latin typeface="+mn-lt"/>
                <a:cs typeface="+mn-cs"/>
              </a:rPr>
            </a:br>
            <a:r>
              <a:rPr lang="en-US" sz="1600" b="1" dirty="0">
                <a:effectLst>
                  <a:outerShdw blurRad="38100" dist="38100" dir="2700000" algn="tl">
                    <a:srgbClr val="000000">
                      <a:alpha val="43137"/>
                    </a:srgbClr>
                  </a:outerShdw>
                </a:effectLst>
                <a:latin typeface="+mn-lt"/>
                <a:cs typeface="+mn-cs"/>
              </a:rPr>
              <a:t>  </a:t>
            </a:r>
          </a:p>
          <a:p>
            <a:pPr fontAlgn="auto">
              <a:spcBef>
                <a:spcPts val="0"/>
              </a:spcBef>
              <a:spcAft>
                <a:spcPts val="0"/>
              </a:spcAft>
              <a:buFont typeface="Wingdings" pitchFamily="2" charset="2"/>
              <a:buChar char="v"/>
              <a:defRPr/>
            </a:pPr>
            <a:r>
              <a:rPr lang="en-US" sz="1600" b="1" dirty="0">
                <a:effectLst>
                  <a:outerShdw blurRad="38100" dist="38100" dir="2700000" algn="tl">
                    <a:srgbClr val="000000">
                      <a:alpha val="43137"/>
                    </a:srgbClr>
                  </a:outerShdw>
                </a:effectLst>
                <a:latin typeface="+mn-lt"/>
                <a:cs typeface="+mn-cs"/>
              </a:rPr>
              <a:t>Medical Laboratory Technologists will be </a:t>
            </a:r>
            <a:r>
              <a:rPr lang="en-US" b="1" dirty="0">
                <a:solidFill>
                  <a:srgbClr val="C00000"/>
                </a:solidFill>
                <a:effectLst>
                  <a:outerShdw blurRad="38100" dist="38100" dir="2700000" algn="tl">
                    <a:srgbClr val="000000">
                      <a:alpha val="43137"/>
                    </a:srgbClr>
                  </a:outerShdw>
                </a:effectLst>
                <a:latin typeface="+mn-lt"/>
                <a:cs typeface="+mn-cs"/>
              </a:rPr>
              <a:t>responsible for reporting any unethical conduct or illegal professional activities </a:t>
            </a:r>
            <a:r>
              <a:rPr lang="en-US" sz="1600" b="1" dirty="0">
                <a:effectLst>
                  <a:outerShdw blurRad="38100" dist="38100" dir="2700000" algn="tl">
                    <a:srgbClr val="000000">
                      <a:alpha val="43137"/>
                    </a:srgbClr>
                  </a:outerShdw>
                </a:effectLst>
                <a:latin typeface="+mn-lt"/>
                <a:cs typeface="+mn-cs"/>
              </a:rPr>
              <a:t>to the appropriate bodies.</a:t>
            </a:r>
            <a:br>
              <a:rPr lang="en-US" sz="1600" b="1" dirty="0">
                <a:effectLst>
                  <a:outerShdw blurRad="38100" dist="38100" dir="2700000" algn="tl">
                    <a:srgbClr val="000000">
                      <a:alpha val="43137"/>
                    </a:srgbClr>
                  </a:outerShdw>
                </a:effectLst>
                <a:latin typeface="+mn-lt"/>
                <a:cs typeface="+mn-cs"/>
              </a:rPr>
            </a:br>
            <a:r>
              <a:rPr lang="en-US" sz="1600" b="1" dirty="0">
                <a:effectLst>
                  <a:outerShdw blurRad="38100" dist="38100" dir="2700000" algn="tl">
                    <a:srgbClr val="000000">
                      <a:alpha val="43137"/>
                    </a:srgbClr>
                  </a:outerShdw>
                </a:effectLst>
                <a:latin typeface="+mn-lt"/>
                <a:cs typeface="+mn-cs"/>
              </a:rPr>
              <a:t>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solidFill>
            <a:schemeClr val="accent3">
              <a:lumMod val="20000"/>
              <a:lumOff val="80000"/>
            </a:schemeClr>
          </a:solidFill>
        </p:spPr>
        <p:txBody>
          <a:bodyPr/>
          <a:lstStyle/>
          <a:p>
            <a:r>
              <a:rPr lang="en-US" b="1" dirty="0" smtClean="0">
                <a:solidFill>
                  <a:schemeClr val="accent6">
                    <a:lumMod val="50000"/>
                  </a:schemeClr>
                </a:solidFill>
              </a:rPr>
              <a:t>Code of Ethics (IFBLS)</a:t>
            </a:r>
            <a:endParaRPr lang="en-US" sz="4000" b="1" dirty="0" smtClean="0">
              <a:solidFill>
                <a:schemeClr val="accent6">
                  <a:lumMod val="50000"/>
                </a:schemeClr>
              </a:solidFill>
            </a:endParaRPr>
          </a:p>
        </p:txBody>
      </p:sp>
      <p:sp>
        <p:nvSpPr>
          <p:cNvPr id="25603" name="Rectangle 3"/>
          <p:cNvSpPr>
            <a:spLocks noGrp="1" noChangeArrowheads="1"/>
          </p:cNvSpPr>
          <p:nvPr>
            <p:ph idx="1"/>
          </p:nvPr>
        </p:nvSpPr>
        <p:spPr>
          <a:xfrm>
            <a:off x="0" y="1676400"/>
            <a:ext cx="9144000" cy="5181600"/>
          </a:xfrm>
        </p:spPr>
        <p:txBody>
          <a:bodyPr/>
          <a:lstStyle/>
          <a:p>
            <a:pPr algn="ctr">
              <a:buNone/>
            </a:pPr>
            <a:r>
              <a:rPr lang="en-US" b="1" dirty="0" smtClean="0">
                <a:solidFill>
                  <a:srgbClr val="C00000"/>
                </a:solidFill>
              </a:rPr>
              <a:t>Maintain </a:t>
            </a:r>
            <a:r>
              <a:rPr lang="en-US" b="1" u="sng" dirty="0" smtClean="0">
                <a:solidFill>
                  <a:srgbClr val="C00000"/>
                </a:solidFill>
              </a:rPr>
              <a:t>strict confidentiality</a:t>
            </a:r>
            <a:r>
              <a:rPr lang="en-US" b="1" dirty="0" smtClean="0">
                <a:solidFill>
                  <a:srgbClr val="C00000"/>
                </a:solidFill>
              </a:rPr>
              <a:t> of patient information and test results</a:t>
            </a:r>
            <a:endParaRPr lang="fa-IR" b="1" dirty="0" smtClean="0">
              <a:solidFill>
                <a:srgbClr val="C00000"/>
              </a:solidFill>
            </a:endParaRPr>
          </a:p>
          <a:p>
            <a:pPr algn="ctr">
              <a:buNone/>
            </a:pPr>
            <a:r>
              <a:rPr lang="fa-IR" b="1" dirty="0" smtClean="0">
                <a:solidFill>
                  <a:srgbClr val="C00000"/>
                </a:solidFill>
              </a:rPr>
              <a:t>به طور سفت و سخت از اطلاعات محرمانه و نتایج بیماران محافظت نمائیم </a:t>
            </a:r>
            <a:endParaRPr lang="en-US" b="1" dirty="0" smtClean="0">
              <a:solidFill>
                <a:srgbClr val="C00000"/>
              </a:solidFill>
            </a:endParaRPr>
          </a:p>
          <a:p>
            <a:pPr algn="ctr">
              <a:buNone/>
            </a:pPr>
            <a:r>
              <a:rPr lang="en-US" b="1" dirty="0" smtClean="0">
                <a:solidFill>
                  <a:srgbClr val="7030A0"/>
                </a:solidFill>
              </a:rPr>
              <a:t>Safeguard the </a:t>
            </a:r>
            <a:r>
              <a:rPr lang="en-US" b="1" u="sng" dirty="0" smtClean="0">
                <a:solidFill>
                  <a:srgbClr val="7030A0"/>
                </a:solidFill>
              </a:rPr>
              <a:t>dignity and privacy</a:t>
            </a:r>
            <a:r>
              <a:rPr lang="en-US" b="1" dirty="0" smtClean="0">
                <a:solidFill>
                  <a:srgbClr val="7030A0"/>
                </a:solidFill>
              </a:rPr>
              <a:t> of patients</a:t>
            </a:r>
            <a:endParaRPr lang="fa-IR" b="1" dirty="0" smtClean="0">
              <a:solidFill>
                <a:srgbClr val="7030A0"/>
              </a:solidFill>
            </a:endParaRPr>
          </a:p>
          <a:p>
            <a:pPr algn="ctr">
              <a:buNone/>
            </a:pPr>
            <a:r>
              <a:rPr lang="fa-IR" b="1" dirty="0" smtClean="0">
                <a:solidFill>
                  <a:srgbClr val="7030A0"/>
                </a:solidFill>
              </a:rPr>
              <a:t>حفاظت  از شان وحریم خصوصی مراجعین آزمایشگاه</a:t>
            </a:r>
            <a:endParaRPr lang="en-US" b="1" dirty="0" smtClean="0">
              <a:solidFill>
                <a:srgbClr val="7030A0"/>
              </a:solidFill>
            </a:endParaRPr>
          </a:p>
          <a:p>
            <a:pPr algn="ctr">
              <a:buNone/>
            </a:pPr>
            <a:r>
              <a:rPr lang="en-US" b="1" u="sng" dirty="0" smtClean="0">
                <a:solidFill>
                  <a:srgbClr val="C00000"/>
                </a:solidFill>
              </a:rPr>
              <a:t>Be accountable</a:t>
            </a:r>
            <a:r>
              <a:rPr lang="en-US" b="1" dirty="0" smtClean="0">
                <a:solidFill>
                  <a:srgbClr val="C00000"/>
                </a:solidFill>
              </a:rPr>
              <a:t> for the quality and integrity of clinical laboratory services</a:t>
            </a:r>
            <a:endParaRPr lang="fa-IR" b="1" dirty="0" smtClean="0">
              <a:solidFill>
                <a:srgbClr val="C00000"/>
              </a:solidFill>
            </a:endParaRPr>
          </a:p>
          <a:p>
            <a:pPr algn="ctr">
              <a:buNone/>
            </a:pPr>
            <a:r>
              <a:rPr lang="fa-IR" b="1" dirty="0" smtClean="0">
                <a:solidFill>
                  <a:srgbClr val="C00000"/>
                </a:solidFill>
              </a:rPr>
              <a:t>جوابگو بودن در قبال کیفیت و یکپارچگی خدمات آزمایشگاه بالینی</a:t>
            </a:r>
            <a:endParaRPr lang="en-US" b="1" dirty="0" smtClean="0">
              <a:solidFill>
                <a:srgbClr val="C00000"/>
              </a:solidFill>
            </a:endParaRPr>
          </a:p>
        </p:txBody>
      </p:sp>
      <p:sp>
        <p:nvSpPr>
          <p:cNvPr id="7" name="Slide Number Placeholder 3"/>
          <p:cNvSpPr>
            <a:spLocks noGrp="1"/>
          </p:cNvSpPr>
          <p:nvPr>
            <p:ph type="sldNum" sz="quarter" idx="12"/>
          </p:nvPr>
        </p:nvSpPr>
        <p:spPr/>
        <p:txBody>
          <a:bodyPr/>
          <a:lstStyle/>
          <a:p>
            <a:pPr>
              <a:defRPr/>
            </a:pPr>
            <a:fld id="{9C136310-A150-49DD-81DF-6FE400785E0D}" type="slidenum">
              <a:rPr lang="en-US"/>
              <a:pPr>
                <a:defRPr/>
              </a:pPr>
              <a:t>51</a:t>
            </a:fld>
            <a:endParaRPr lang="en-US"/>
          </a:p>
        </p:txBody>
      </p:sp>
      <p:sp>
        <p:nvSpPr>
          <p:cNvPr id="996356" name="Rectangle 4"/>
          <p:cNvSpPr>
            <a:spLocks noChangeArrowheads="1"/>
          </p:cNvSpPr>
          <p:nvPr/>
        </p:nvSpPr>
        <p:spPr bwMode="auto">
          <a:xfrm>
            <a:off x="609600" y="1905000"/>
            <a:ext cx="8229600" cy="2773363"/>
          </a:xfrm>
          <a:prstGeom prst="rect">
            <a:avLst/>
          </a:prstGeom>
          <a:noFill/>
          <a:ln w="9525">
            <a:noFill/>
            <a:miter lim="800000"/>
            <a:headEnd/>
            <a:tailEnd/>
          </a:ln>
          <a:effectLst>
            <a:outerShdw dist="35921" dir="2700000" algn="ctr" rotWithShape="0">
              <a:schemeClr val="tx1"/>
            </a:outerShdw>
          </a:effectLst>
        </p:spPr>
        <p:txBody>
          <a:bodyPr/>
          <a:lstStyle/>
          <a:p>
            <a:pPr marL="342900" indent="-342900" fontAlgn="auto">
              <a:lnSpc>
                <a:spcPct val="80000"/>
              </a:lnSpc>
              <a:spcBef>
                <a:spcPts val="0"/>
              </a:spcBef>
              <a:spcAft>
                <a:spcPct val="25000"/>
              </a:spcAft>
              <a:buClr>
                <a:srgbClr val="FFD911"/>
              </a:buClr>
              <a:buSzPct val="95000"/>
              <a:buFontTx/>
              <a:buChar char="•"/>
              <a:defRPr/>
            </a:pPr>
            <a:endParaRPr lang="fa-IR" sz="3200" i="1">
              <a:latin typeface="Arial" pitchFamily="34" charset="0"/>
              <a:cs typeface="+mn-cs"/>
            </a:endParaRPr>
          </a:p>
        </p:txBody>
      </p:sp>
      <p:sp>
        <p:nvSpPr>
          <p:cNvPr id="25606" name="Rectangle 5"/>
          <p:cNvSpPr>
            <a:spLocks noChangeArrowheads="1"/>
          </p:cNvSpPr>
          <p:nvPr/>
        </p:nvSpPr>
        <p:spPr bwMode="auto">
          <a:xfrm>
            <a:off x="609600" y="1295400"/>
            <a:ext cx="7054111" cy="400110"/>
          </a:xfrm>
          <a:prstGeom prst="rect">
            <a:avLst/>
          </a:prstGeom>
          <a:noFill/>
          <a:ln w="9525">
            <a:noFill/>
            <a:miter lim="800000"/>
            <a:headEnd/>
            <a:tailEnd/>
          </a:ln>
        </p:spPr>
        <p:txBody>
          <a:bodyPr wrap="square">
            <a:spAutoFit/>
          </a:bodyPr>
          <a:lstStyle/>
          <a:p>
            <a:r>
              <a:rPr lang="en-US" sz="2000" dirty="0">
                <a:solidFill>
                  <a:srgbClr val="FF0000"/>
                </a:solidFill>
                <a:latin typeface="Calibri" pitchFamily="34" charset="0"/>
              </a:rPr>
              <a:t> International Federation of Biomedical Laboratory Science (IFBLS)</a:t>
            </a:r>
          </a:p>
        </p:txBody>
      </p:sp>
      <p:pic>
        <p:nvPicPr>
          <p:cNvPr id="25607" name="Picture 6" descr="MCj02390130000[1]"/>
          <p:cNvPicPr>
            <a:picLocks noChangeAspect="1" noChangeArrowheads="1"/>
          </p:cNvPicPr>
          <p:nvPr/>
        </p:nvPicPr>
        <p:blipFill>
          <a:blip r:embed="rId3"/>
          <a:srcRect/>
          <a:stretch>
            <a:fillRect/>
          </a:stretch>
        </p:blipFill>
        <p:spPr bwMode="auto">
          <a:xfrm>
            <a:off x="0" y="0"/>
            <a:ext cx="762000" cy="67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8229600" cy="792162"/>
          </a:xfrm>
          <a:solidFill>
            <a:schemeClr val="accent3">
              <a:lumMod val="20000"/>
              <a:lumOff val="80000"/>
            </a:schemeClr>
          </a:solidFill>
        </p:spPr>
        <p:txBody>
          <a:bodyPr/>
          <a:lstStyle/>
          <a:p>
            <a:r>
              <a:rPr lang="en-US" sz="4800" b="1" dirty="0" smtClean="0">
                <a:solidFill>
                  <a:srgbClr val="C00000"/>
                </a:solidFill>
              </a:rPr>
              <a:t>Code of Ethics (ASCP)</a:t>
            </a:r>
            <a:endParaRPr lang="en-US" b="1" dirty="0" smtClean="0">
              <a:solidFill>
                <a:srgbClr val="C00000"/>
              </a:solidFill>
            </a:endParaRPr>
          </a:p>
        </p:txBody>
      </p:sp>
      <p:sp>
        <p:nvSpPr>
          <p:cNvPr id="1024003" name="Rectangle 3"/>
          <p:cNvSpPr>
            <a:spLocks noGrp="1" noChangeArrowheads="1"/>
          </p:cNvSpPr>
          <p:nvPr>
            <p:ph idx="1"/>
          </p:nvPr>
        </p:nvSpPr>
        <p:spPr>
          <a:xfrm>
            <a:off x="0" y="1295400"/>
            <a:ext cx="9144000" cy="5287963"/>
          </a:xfrm>
        </p:spPr>
        <p:txBody>
          <a:bodyPr rtlCol="0">
            <a:normAutofit fontScale="85000" lnSpcReduction="20000"/>
          </a:bodyPr>
          <a:lstStyle/>
          <a:p>
            <a:pPr algn="ctr" fontAlgn="auto">
              <a:spcAft>
                <a:spcPts val="0"/>
              </a:spcAft>
              <a:buNone/>
              <a:defRPr/>
            </a:pPr>
            <a:r>
              <a:rPr lang="en-US" b="1" dirty="0">
                <a:solidFill>
                  <a:srgbClr val="C00000"/>
                </a:solidFill>
              </a:rPr>
              <a:t>Treat patients and colleagues with respect, care and </a:t>
            </a:r>
            <a:r>
              <a:rPr lang="en-US" b="1" dirty="0" smtClean="0">
                <a:solidFill>
                  <a:srgbClr val="C00000"/>
                </a:solidFill>
              </a:rPr>
              <a:t>thoughtfulness</a:t>
            </a:r>
            <a:endParaRPr lang="fa-IR" b="1" dirty="0" smtClean="0">
              <a:solidFill>
                <a:srgbClr val="C00000"/>
              </a:solidFill>
            </a:endParaRPr>
          </a:p>
          <a:p>
            <a:pPr algn="ctr" fontAlgn="auto">
              <a:spcAft>
                <a:spcPts val="0"/>
              </a:spcAft>
              <a:buNone/>
              <a:defRPr/>
            </a:pPr>
            <a:r>
              <a:rPr lang="fa-IR" b="1" dirty="0" smtClean="0">
                <a:solidFill>
                  <a:srgbClr val="C00000"/>
                </a:solidFill>
              </a:rPr>
              <a:t>احترام و مراقبت  با تفکر از مراجعین و همکاران آزمایشگاه</a:t>
            </a:r>
            <a:endParaRPr lang="en-US" b="1" dirty="0">
              <a:solidFill>
                <a:srgbClr val="C00000"/>
              </a:solidFill>
            </a:endParaRPr>
          </a:p>
          <a:p>
            <a:pPr algn="ctr" fontAlgn="auto">
              <a:spcAft>
                <a:spcPts val="0"/>
              </a:spcAft>
              <a:buNone/>
              <a:defRPr/>
            </a:pPr>
            <a:r>
              <a:rPr lang="en-US" b="1" dirty="0"/>
              <a:t>Perform duties in an accurate, precise, timely and responsible </a:t>
            </a:r>
            <a:r>
              <a:rPr lang="en-US" b="1" dirty="0" smtClean="0"/>
              <a:t>manner</a:t>
            </a:r>
            <a:endParaRPr lang="fa-IR" b="1" dirty="0" smtClean="0"/>
          </a:p>
          <a:p>
            <a:pPr algn="ctr" fontAlgn="auto">
              <a:spcAft>
                <a:spcPts val="0"/>
              </a:spcAft>
              <a:buNone/>
              <a:defRPr/>
            </a:pPr>
            <a:r>
              <a:rPr lang="fa-IR" b="1" dirty="0" smtClean="0"/>
              <a:t>انجام صحیح و مسئولانه وظایف در حوزه دقت و صحت تست ها و انجام به موقع تست ها </a:t>
            </a:r>
            <a:endParaRPr lang="en-US" b="1" dirty="0"/>
          </a:p>
          <a:p>
            <a:pPr algn="ctr" fontAlgn="auto">
              <a:spcAft>
                <a:spcPts val="0"/>
              </a:spcAft>
              <a:buNone/>
              <a:defRPr/>
            </a:pPr>
            <a:r>
              <a:rPr lang="en-US" b="1" dirty="0">
                <a:solidFill>
                  <a:srgbClr val="C00000"/>
                </a:solidFill>
              </a:rPr>
              <a:t>Safeguard patient information as confidential, within the limits of the </a:t>
            </a:r>
            <a:r>
              <a:rPr lang="en-US" b="1" dirty="0" smtClean="0">
                <a:solidFill>
                  <a:srgbClr val="C00000"/>
                </a:solidFill>
              </a:rPr>
              <a:t>law</a:t>
            </a:r>
            <a:endParaRPr lang="fa-IR" b="1" dirty="0" smtClean="0">
              <a:solidFill>
                <a:srgbClr val="C00000"/>
              </a:solidFill>
            </a:endParaRPr>
          </a:p>
          <a:p>
            <a:pPr algn="ctr" fontAlgn="auto">
              <a:spcAft>
                <a:spcPts val="0"/>
              </a:spcAft>
              <a:buNone/>
              <a:defRPr/>
            </a:pPr>
            <a:r>
              <a:rPr lang="fa-IR" b="1" dirty="0" smtClean="0">
                <a:solidFill>
                  <a:srgbClr val="C00000"/>
                </a:solidFill>
              </a:rPr>
              <a:t>محافظت از اطلاعات بیماران از طریق رازداری بدون محدودیت های قانونی</a:t>
            </a:r>
            <a:endParaRPr lang="en-US" b="1" dirty="0">
              <a:solidFill>
                <a:srgbClr val="C00000"/>
              </a:solidFill>
            </a:endParaRPr>
          </a:p>
          <a:p>
            <a:pPr algn="ctr" fontAlgn="auto">
              <a:spcAft>
                <a:spcPts val="0"/>
              </a:spcAft>
              <a:buNone/>
              <a:defRPr/>
            </a:pPr>
            <a:r>
              <a:rPr lang="en-US" b="1" dirty="0"/>
              <a:t>Prudently use laboratory resources</a:t>
            </a:r>
            <a:br>
              <a:rPr lang="en-US" b="1" dirty="0"/>
            </a:br>
            <a:r>
              <a:rPr lang="fa-IR" b="1" dirty="0" smtClean="0"/>
              <a:t>به کار گیری توام با تدبیر منابع موجود در آزمایشگاه </a:t>
            </a:r>
          </a:p>
          <a:p>
            <a:pPr algn="ctr" fontAlgn="auto">
              <a:spcAft>
                <a:spcPts val="0"/>
              </a:spcAft>
              <a:buNone/>
              <a:defRPr/>
            </a:pPr>
            <a:r>
              <a:rPr lang="fa-IR" b="1" dirty="0" smtClean="0"/>
              <a:t>استفاده بهینه از منابع موجود</a:t>
            </a:r>
            <a:endParaRPr lang="en-US" b="1" dirty="0"/>
          </a:p>
        </p:txBody>
      </p:sp>
      <p:sp>
        <p:nvSpPr>
          <p:cNvPr id="7" name="Slide Number Placeholder 3"/>
          <p:cNvSpPr>
            <a:spLocks noGrp="1"/>
          </p:cNvSpPr>
          <p:nvPr>
            <p:ph type="sldNum" sz="quarter" idx="12"/>
          </p:nvPr>
        </p:nvSpPr>
        <p:spPr/>
        <p:txBody>
          <a:bodyPr/>
          <a:lstStyle/>
          <a:p>
            <a:pPr>
              <a:defRPr/>
            </a:pPr>
            <a:fld id="{AD3B6A11-5379-443B-8C1B-1D73CF3C0BC3}" type="slidenum">
              <a:rPr lang="en-US"/>
              <a:pPr>
                <a:defRPr/>
              </a:pPr>
              <a:t>52</a:t>
            </a:fld>
            <a:endParaRPr lang="en-US"/>
          </a:p>
        </p:txBody>
      </p:sp>
      <p:sp>
        <p:nvSpPr>
          <p:cNvPr id="1024004" name="Rectangle 4"/>
          <p:cNvSpPr>
            <a:spLocks noChangeArrowheads="1"/>
          </p:cNvSpPr>
          <p:nvPr/>
        </p:nvSpPr>
        <p:spPr bwMode="auto">
          <a:xfrm>
            <a:off x="609600" y="1905000"/>
            <a:ext cx="8229600" cy="2773363"/>
          </a:xfrm>
          <a:prstGeom prst="rect">
            <a:avLst/>
          </a:prstGeom>
          <a:noFill/>
          <a:ln w="9525">
            <a:noFill/>
            <a:miter lim="800000"/>
            <a:headEnd/>
            <a:tailEnd/>
          </a:ln>
          <a:effectLst>
            <a:outerShdw dist="35921" dir="2700000" algn="ctr" rotWithShape="0">
              <a:schemeClr val="tx1"/>
            </a:outerShdw>
          </a:effectLst>
        </p:spPr>
        <p:txBody>
          <a:bodyPr/>
          <a:lstStyle/>
          <a:p>
            <a:pPr marL="342900" indent="-342900" fontAlgn="auto">
              <a:lnSpc>
                <a:spcPct val="80000"/>
              </a:lnSpc>
              <a:spcBef>
                <a:spcPts val="0"/>
              </a:spcBef>
              <a:spcAft>
                <a:spcPct val="25000"/>
              </a:spcAft>
              <a:buClr>
                <a:srgbClr val="FFD911"/>
              </a:buClr>
              <a:buSzPct val="95000"/>
              <a:buFontTx/>
              <a:buChar char="•"/>
              <a:defRPr/>
            </a:pPr>
            <a:endParaRPr lang="fa-IR" sz="3200" i="1">
              <a:latin typeface="Arial" pitchFamily="34" charset="0"/>
              <a:cs typeface="+mn-cs"/>
            </a:endParaRPr>
          </a:p>
        </p:txBody>
      </p:sp>
      <p:sp>
        <p:nvSpPr>
          <p:cNvPr id="26630" name="Rectangle 5"/>
          <p:cNvSpPr>
            <a:spLocks noChangeArrowheads="1"/>
          </p:cNvSpPr>
          <p:nvPr/>
        </p:nvSpPr>
        <p:spPr bwMode="auto">
          <a:xfrm>
            <a:off x="609600" y="914400"/>
            <a:ext cx="8229600" cy="400110"/>
          </a:xfrm>
          <a:prstGeom prst="rect">
            <a:avLst/>
          </a:prstGeom>
          <a:noFill/>
          <a:ln w="9525">
            <a:noFill/>
            <a:miter lim="800000"/>
            <a:headEnd/>
            <a:tailEnd/>
          </a:ln>
        </p:spPr>
        <p:txBody>
          <a:bodyPr wrap="square">
            <a:spAutoFit/>
          </a:bodyPr>
          <a:lstStyle/>
          <a:p>
            <a:r>
              <a:rPr lang="en-US" sz="2000" b="1" dirty="0">
                <a:solidFill>
                  <a:srgbClr val="00B050"/>
                </a:solidFill>
                <a:latin typeface="Calibri" pitchFamily="34" charset="0"/>
              </a:rPr>
              <a:t>Excerpts from American Society for Clinical Pathology  (ASCP)</a:t>
            </a:r>
          </a:p>
        </p:txBody>
      </p:sp>
      <p:pic>
        <p:nvPicPr>
          <p:cNvPr id="26631" name="Picture 6" descr="MCj02390130000[1]"/>
          <p:cNvPicPr>
            <a:picLocks noChangeAspect="1" noChangeArrowheads="1"/>
          </p:cNvPicPr>
          <p:nvPr/>
        </p:nvPicPr>
        <p:blipFill>
          <a:blip r:embed="rId3"/>
          <a:srcRect/>
          <a:stretch>
            <a:fillRect/>
          </a:stretch>
        </p:blipFill>
        <p:spPr bwMode="auto">
          <a:xfrm>
            <a:off x="0" y="0"/>
            <a:ext cx="762000" cy="67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990600" y="1295400"/>
            <a:ext cx="7239000" cy="4267200"/>
          </a:xfrm>
          <a:prstGeom prst="roundRect">
            <a:avLst/>
          </a:prstGeom>
          <a:gradFill flip="none" rotWithShape="1">
            <a:gsLst>
              <a:gs pos="0">
                <a:schemeClr val="accent2">
                  <a:lumMod val="75000"/>
                </a:schemeClr>
              </a:gs>
              <a:gs pos="50000">
                <a:schemeClr val="accent1">
                  <a:tint val="44500"/>
                  <a:satMod val="160000"/>
                </a:schemeClr>
              </a:gs>
              <a:gs pos="100000">
                <a:schemeClr val="accent1">
                  <a:tint val="23500"/>
                  <a:satMod val="160000"/>
                </a:schemeClr>
              </a:gs>
            </a:gsLst>
            <a:lin ang="5400000" scaled="1"/>
            <a:tileRect/>
          </a:gradFill>
          <a:ln w="190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4400" b="1" dirty="0" smtClean="0">
              <a:ln w="18415" cmpd="sng">
                <a:solidFill>
                  <a:srgbClr val="FFFFFF"/>
                </a:solidFill>
                <a:prstDash val="solid"/>
              </a:ln>
              <a:solidFill>
                <a:srgbClr val="C00000"/>
              </a:solidFill>
              <a:effectLst>
                <a:outerShdw blurRad="63500" dir="3600000" algn="tl" rotWithShape="0">
                  <a:srgbClr val="000000">
                    <a:alpha val="70000"/>
                  </a:srgbClr>
                </a:outerShdw>
              </a:effectLst>
            </a:endParaRPr>
          </a:p>
          <a:p>
            <a:pPr algn="ctr">
              <a:defRPr/>
            </a:pPr>
            <a:endParaRPr lang="en-US" sz="4400" b="1" dirty="0" smtClean="0">
              <a:ln w="18415" cmpd="sng">
                <a:solidFill>
                  <a:srgbClr val="FFFFFF"/>
                </a:solidFill>
                <a:prstDash val="solid"/>
              </a:ln>
              <a:solidFill>
                <a:srgbClr val="C00000"/>
              </a:solidFill>
              <a:effectLst>
                <a:outerShdw blurRad="63500" dir="3600000" algn="tl" rotWithShape="0">
                  <a:srgbClr val="000000">
                    <a:alpha val="70000"/>
                  </a:srgbClr>
                </a:outerShdw>
              </a:effectLst>
            </a:endParaRPr>
          </a:p>
          <a:p>
            <a:pPr algn="ctr">
              <a:defRPr/>
            </a:pPr>
            <a:r>
              <a:rPr lang="en-US" sz="4800" b="1"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ISO </a:t>
            </a:r>
            <a:r>
              <a:rPr lang="en-US" sz="4800" b="1" dirty="0">
                <a:ln w="18415" cmpd="sng">
                  <a:solidFill>
                    <a:srgbClr val="FFFFFF"/>
                  </a:solidFill>
                  <a:prstDash val="solid"/>
                </a:ln>
                <a:solidFill>
                  <a:schemeClr val="bg1"/>
                </a:solidFill>
                <a:effectLst>
                  <a:outerShdw blurRad="63500" dir="3600000" algn="tl" rotWithShape="0">
                    <a:srgbClr val="000000">
                      <a:alpha val="70000"/>
                    </a:srgbClr>
                  </a:outerShdw>
                </a:effectLst>
              </a:rPr>
              <a:t>19011 :  </a:t>
            </a:r>
            <a:r>
              <a:rPr lang="en-US" sz="4800" b="1"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2002</a:t>
            </a:r>
          </a:p>
          <a:p>
            <a:pPr algn="ctr">
              <a:defRPr/>
            </a:pPr>
            <a:endParaRPr lang="fa-IR" sz="4400" b="1" dirty="0" smtClean="0">
              <a:ln w="18415" cmpd="sng">
                <a:solidFill>
                  <a:srgbClr val="FFFFFF"/>
                </a:solidFill>
                <a:prstDash val="solid"/>
              </a:ln>
              <a:solidFill>
                <a:srgbClr val="C00000"/>
              </a:solidFill>
              <a:effectLst>
                <a:outerShdw blurRad="63500" dir="3600000" algn="tl" rotWithShape="0">
                  <a:srgbClr val="000000">
                    <a:alpha val="70000"/>
                  </a:srgbClr>
                </a:outerShdw>
              </a:effectLst>
            </a:endParaRPr>
          </a:p>
          <a:p>
            <a:pPr algn="ctr">
              <a:defRPr/>
            </a:pPr>
            <a:r>
              <a:rPr lang="en-US" sz="4000" b="1" dirty="0" smtClean="0">
                <a:ln w="18415" cmpd="sng">
                  <a:solidFill>
                    <a:srgbClr val="FFFFFF"/>
                  </a:solidFill>
                  <a:prstDash val="solid"/>
                </a:ln>
                <a:solidFill>
                  <a:schemeClr val="accent2">
                    <a:lumMod val="50000"/>
                  </a:schemeClr>
                </a:solidFill>
              </a:rPr>
              <a:t>Guidelines for Quality Management System Auditing</a:t>
            </a:r>
            <a:endParaRPr lang="fa-IR" sz="4000" b="1" dirty="0" smtClean="0">
              <a:ln w="18415" cmpd="sng">
                <a:solidFill>
                  <a:srgbClr val="FFFFFF"/>
                </a:solidFill>
                <a:prstDash val="solid"/>
              </a:ln>
              <a:solidFill>
                <a:schemeClr val="accent2">
                  <a:lumMod val="50000"/>
                </a:schemeClr>
              </a:solidFill>
            </a:endParaRPr>
          </a:p>
          <a:p>
            <a:pPr algn="ctr">
              <a:defRPr/>
            </a:pPr>
            <a:endParaRPr lang="en-US" sz="3600" b="1" dirty="0">
              <a:ln w="18415" cmpd="sng">
                <a:solidFill>
                  <a:srgbClr val="FFFFFF"/>
                </a:solidFill>
                <a:prstDash val="solid"/>
              </a:ln>
              <a:solidFill>
                <a:srgbClr val="C00000"/>
              </a:solidFill>
              <a:effectLst>
                <a:outerShdw blurRad="63500" dir="3600000" algn="tl" rotWithShape="0">
                  <a:srgbClr val="000000">
                    <a:alpha val="70000"/>
                  </a:srgbClr>
                </a:outerShdw>
              </a:effectLst>
            </a:endParaRPr>
          </a:p>
          <a:p>
            <a:pPr algn="ctr">
              <a:defRPr/>
            </a:pPr>
            <a:endPar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normAutofit/>
          </a:bodyPr>
          <a:lstStyle/>
          <a:p>
            <a:r>
              <a:rPr lang="en-US" sz="4800" b="1" dirty="0" smtClean="0">
                <a:solidFill>
                  <a:srgbClr val="FF0000"/>
                </a:solidFill>
              </a:rPr>
              <a:t>(Audit)</a:t>
            </a:r>
            <a:r>
              <a:rPr lang="fa-IR" sz="4800" b="1" dirty="0" smtClean="0">
                <a:solidFill>
                  <a:srgbClr val="FF0000"/>
                </a:solidFill>
              </a:rPr>
              <a:t> تعریف مميزی </a:t>
            </a:r>
            <a:endParaRPr lang="en-US" sz="4800" b="1" dirty="0">
              <a:solidFill>
                <a:srgbClr val="FF0000"/>
              </a:solidFill>
            </a:endParaRPr>
          </a:p>
        </p:txBody>
      </p:sp>
      <p:sp>
        <p:nvSpPr>
          <p:cNvPr id="3" name="Content Placeholder 2"/>
          <p:cNvSpPr>
            <a:spLocks noGrp="1"/>
          </p:cNvSpPr>
          <p:nvPr>
            <p:ph idx="1"/>
          </p:nvPr>
        </p:nvSpPr>
        <p:spPr/>
        <p:txBody>
          <a:bodyPr/>
          <a:lstStyle/>
          <a:p>
            <a:pPr algn="l"/>
            <a:endParaRPr lang="fa-IR" dirty="0" smtClean="0"/>
          </a:p>
          <a:p>
            <a:pPr algn="l" rtl="0">
              <a:buNone/>
            </a:pPr>
            <a:r>
              <a:rPr lang="fa-IR" dirty="0" smtClean="0"/>
              <a:t>    </a:t>
            </a:r>
            <a:r>
              <a:rPr lang="en-US" dirty="0" smtClean="0"/>
              <a:t>A  planned , independent and documented assessment to determine weather agreed upon requirements are being met</a:t>
            </a:r>
            <a:endParaRPr lang="en-US" dirty="0"/>
          </a:p>
        </p:txBody>
      </p:sp>
      <p:pic>
        <p:nvPicPr>
          <p:cNvPr id="5" name="Picture 9" descr="spy_guy"/>
          <p:cNvPicPr>
            <a:picLocks noChangeAspect="1" noChangeArrowheads="1"/>
          </p:cNvPicPr>
          <p:nvPr/>
        </p:nvPicPr>
        <p:blipFill>
          <a:blip r:embed="rId3" cstate="print"/>
          <a:srcRect/>
          <a:stretch>
            <a:fillRect/>
          </a:stretch>
        </p:blipFill>
        <p:spPr bwMode="auto">
          <a:xfrm>
            <a:off x="2971800" y="4114800"/>
            <a:ext cx="2484782" cy="2286000"/>
          </a:xfrm>
          <a:prstGeom prst="rect">
            <a:avLst/>
          </a:prstGeom>
          <a:noFill/>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0"/>
            <a:ext cx="8229600" cy="685800"/>
          </a:xfrm>
        </p:spPr>
        <p:txBody>
          <a:bodyPr/>
          <a:lstStyle/>
          <a:p>
            <a:r>
              <a:rPr lang="fa-IR" dirty="0" smtClean="0"/>
              <a:t>مراحل فرآيند مميزی</a:t>
            </a:r>
            <a:endParaRPr lang="en-US" dirty="0"/>
          </a:p>
        </p:txBody>
      </p:sp>
      <p:sp>
        <p:nvSpPr>
          <p:cNvPr id="5" name="Rectangle 4"/>
          <p:cNvSpPr/>
          <p:nvPr/>
        </p:nvSpPr>
        <p:spPr>
          <a:xfrm>
            <a:off x="2667000" y="990600"/>
            <a:ext cx="3657600" cy="914400"/>
          </a:xfrm>
          <a:prstGeom prst="rect">
            <a:avLst/>
          </a:prstGeom>
          <a:solidFill>
            <a:srgbClr val="3F797D"/>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b="1" dirty="0" smtClean="0"/>
              <a:t>برنامه ريزی و تدارک مميزی</a:t>
            </a:r>
            <a:endParaRPr lang="en-US" sz="2200" b="1" dirty="0" smtClean="0"/>
          </a:p>
          <a:p>
            <a:pPr algn="ctr"/>
            <a:r>
              <a:rPr lang="en-US" sz="2000" b="1" dirty="0" smtClean="0"/>
              <a:t>Preparation</a:t>
            </a:r>
            <a:endParaRPr lang="en-US" sz="2000" b="1" dirty="0"/>
          </a:p>
        </p:txBody>
      </p:sp>
      <p:sp>
        <p:nvSpPr>
          <p:cNvPr id="6" name="Rectangle 5"/>
          <p:cNvSpPr/>
          <p:nvPr/>
        </p:nvSpPr>
        <p:spPr>
          <a:xfrm>
            <a:off x="2667000" y="2209800"/>
            <a:ext cx="3581400" cy="838200"/>
          </a:xfrm>
          <a:prstGeom prst="rect">
            <a:avLst/>
          </a:prstGeom>
          <a:solidFill>
            <a:srgbClr val="3F797D"/>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b="1" dirty="0" smtClean="0"/>
              <a:t>اجرای مميزی</a:t>
            </a:r>
            <a:endParaRPr lang="en-US" sz="2200" b="1" dirty="0" smtClean="0"/>
          </a:p>
          <a:p>
            <a:pPr algn="ctr"/>
            <a:r>
              <a:rPr lang="en-US" sz="2000" b="1" dirty="0" smtClean="0"/>
              <a:t>Performance</a:t>
            </a:r>
            <a:endParaRPr lang="en-US" sz="2000" b="1" dirty="0"/>
          </a:p>
        </p:txBody>
      </p:sp>
      <p:sp>
        <p:nvSpPr>
          <p:cNvPr id="8" name="Rectangle 7"/>
          <p:cNvSpPr/>
          <p:nvPr/>
        </p:nvSpPr>
        <p:spPr>
          <a:xfrm>
            <a:off x="2667000" y="3429000"/>
            <a:ext cx="3505200" cy="914400"/>
          </a:xfrm>
          <a:prstGeom prst="rect">
            <a:avLst/>
          </a:prstGeom>
          <a:solidFill>
            <a:srgbClr val="3F797D"/>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b="1" dirty="0" smtClean="0"/>
              <a:t>تهيه و ارائه گزارش مميزی</a:t>
            </a:r>
            <a:endParaRPr lang="en-US" sz="2200" b="1" dirty="0" smtClean="0"/>
          </a:p>
          <a:p>
            <a:pPr algn="ctr"/>
            <a:r>
              <a:rPr lang="en-US" sz="2000" b="1" dirty="0" smtClean="0"/>
              <a:t>Reporting</a:t>
            </a:r>
            <a:endParaRPr lang="en-US" sz="2000" b="1" dirty="0"/>
          </a:p>
        </p:txBody>
      </p:sp>
      <p:sp>
        <p:nvSpPr>
          <p:cNvPr id="9" name="Rectangle 8"/>
          <p:cNvSpPr/>
          <p:nvPr/>
        </p:nvSpPr>
        <p:spPr>
          <a:xfrm>
            <a:off x="2590800" y="4724400"/>
            <a:ext cx="3572107" cy="838200"/>
          </a:xfrm>
          <a:prstGeom prst="rect">
            <a:avLst/>
          </a:prstGeom>
          <a:solidFill>
            <a:srgbClr val="3F797D"/>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200" b="1" dirty="0" smtClean="0"/>
              <a:t>اقدامات پی گيرانه</a:t>
            </a:r>
            <a:endParaRPr lang="en-US" sz="2200" b="1" dirty="0" smtClean="0"/>
          </a:p>
          <a:p>
            <a:pPr algn="ctr"/>
            <a:r>
              <a:rPr lang="en-US" sz="2000" b="1" dirty="0" smtClean="0"/>
              <a:t>Follow up &amp; Closure</a:t>
            </a:r>
            <a:endParaRPr lang="en-US" sz="2000" b="1" dirty="0"/>
          </a:p>
        </p:txBody>
      </p:sp>
      <p:sp>
        <p:nvSpPr>
          <p:cNvPr id="11" name="Oval 10"/>
          <p:cNvSpPr/>
          <p:nvPr/>
        </p:nvSpPr>
        <p:spPr>
          <a:xfrm>
            <a:off x="3429000" y="5943600"/>
            <a:ext cx="1981200" cy="762000"/>
          </a:xfrm>
          <a:prstGeom prst="ellipse">
            <a:avLst/>
          </a:prstGeom>
          <a:solidFill>
            <a:srgbClr val="3F797D"/>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t>خاتمه مميزی</a:t>
            </a:r>
            <a:endParaRPr lang="en-US" sz="2000" b="1" dirty="0"/>
          </a:p>
        </p:txBody>
      </p:sp>
      <p:sp>
        <p:nvSpPr>
          <p:cNvPr id="12" name="Down Arrow 11"/>
          <p:cNvSpPr/>
          <p:nvPr/>
        </p:nvSpPr>
        <p:spPr>
          <a:xfrm>
            <a:off x="4343400" y="1905000"/>
            <a:ext cx="228600" cy="304800"/>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Down Arrow 13"/>
          <p:cNvSpPr/>
          <p:nvPr/>
        </p:nvSpPr>
        <p:spPr>
          <a:xfrm>
            <a:off x="4343400" y="2971800"/>
            <a:ext cx="228600" cy="381000"/>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own Arrow 15"/>
          <p:cNvSpPr/>
          <p:nvPr/>
        </p:nvSpPr>
        <p:spPr>
          <a:xfrm>
            <a:off x="4267200" y="4343400"/>
            <a:ext cx="304800" cy="381000"/>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Down Arrow 16"/>
          <p:cNvSpPr/>
          <p:nvPr/>
        </p:nvSpPr>
        <p:spPr>
          <a:xfrm>
            <a:off x="4343400" y="5562600"/>
            <a:ext cx="228600" cy="381000"/>
          </a:xfrm>
          <a:prstGeom prst="downArrow">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To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lide(fromTop)">
                                      <p:cBhvr>
                                        <p:cTn id="12" dur="500"/>
                                        <p:tgtEl>
                                          <p:spTgt spid="1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Top)">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slide(fromTop)">
                                      <p:cBhvr>
                                        <p:cTn id="20" dur="500"/>
                                        <p:tgtEl>
                                          <p:spTgt spid="14"/>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slide(fromTop)">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slide(fromTop)">
                                      <p:cBhvr>
                                        <p:cTn id="28" dur="500"/>
                                        <p:tgtEl>
                                          <p:spTgt spid="16"/>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slide(fromTop)">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1"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slide(fromTop)">
                                      <p:cBhvr>
                                        <p:cTn id="36" dur="500"/>
                                        <p:tgtEl>
                                          <p:spTgt spid="17"/>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slide(fromTop)">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1" grpId="0" animBg="1"/>
      <p:bldP spid="12" grpId="0" animBg="1"/>
      <p:bldP spid="14"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57400"/>
            <a:ext cx="7391400" cy="990600"/>
          </a:xfrm>
          <a:gradFill>
            <a:gsLst>
              <a:gs pos="47000">
                <a:schemeClr val="accent2">
                  <a:lumMod val="75000"/>
                </a:schemeClr>
              </a:gs>
              <a:gs pos="7001">
                <a:srgbClr val="E6E6E6"/>
              </a:gs>
              <a:gs pos="32001">
                <a:srgbClr val="7D8496"/>
              </a:gs>
              <a:gs pos="47000">
                <a:srgbClr val="E6E6E6"/>
              </a:gs>
              <a:gs pos="85001">
                <a:srgbClr val="7D8496"/>
              </a:gs>
              <a:gs pos="100000">
                <a:srgbClr val="E6E6E6"/>
              </a:gs>
            </a:gsLst>
            <a:lin ang="5400000" scaled="0"/>
          </a:gradFill>
        </p:spPr>
        <p:txBody>
          <a:bodyPr>
            <a:normAutofit/>
          </a:bodyPr>
          <a:lstStyle/>
          <a:p>
            <a:pPr rtl="1">
              <a:defRPr/>
            </a:pPr>
            <a:r>
              <a:rPr lang="fa-IR" sz="4000" dirty="0" smtClean="0"/>
              <a:t>ضوابط و الزامات مورد توافق </a:t>
            </a:r>
            <a:endParaRPr lang="en-US" sz="4000" dirty="0"/>
          </a:p>
        </p:txBody>
      </p:sp>
      <p:sp>
        <p:nvSpPr>
          <p:cNvPr id="3" name="Title 1"/>
          <p:cNvSpPr txBox="1">
            <a:spLocks/>
          </p:cNvSpPr>
          <p:nvPr/>
        </p:nvSpPr>
        <p:spPr>
          <a:xfrm>
            <a:off x="838200" y="3557337"/>
            <a:ext cx="7391400" cy="938463"/>
          </a:xfrm>
          <a:prstGeom prst="rect">
            <a:avLst/>
          </a:prstGeom>
          <a:gradFill>
            <a:gsLst>
              <a:gs pos="47000">
                <a:schemeClr val="accent2">
                  <a:lumMod val="75000"/>
                </a:schemeClr>
              </a:gs>
              <a:gs pos="7001">
                <a:srgbClr val="E6E6E6"/>
              </a:gs>
              <a:gs pos="32001">
                <a:srgbClr val="7D8496"/>
              </a:gs>
              <a:gs pos="47000">
                <a:srgbClr val="E6E6E6"/>
              </a:gs>
              <a:gs pos="85001">
                <a:srgbClr val="7D8496"/>
              </a:gs>
              <a:gs pos="100000">
                <a:srgbClr val="E6E6E6"/>
              </a:gs>
            </a:gsLst>
            <a:lin ang="5400000" scaled="0"/>
          </a:gradFill>
        </p:spPr>
        <p:txBody>
          <a:bodyPr vert="horz"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a:noFill/>
                </a:ln>
                <a:solidFill>
                  <a:schemeClr val="bg1"/>
                </a:solidFill>
                <a:effectLst/>
                <a:uLnTx/>
                <a:uFillTx/>
                <a:latin typeface="+mj-lt"/>
                <a:ea typeface="+mj-ea"/>
                <a:cs typeface="Koodak" pitchFamily="2" charset="-78"/>
              </a:rPr>
              <a:t>مميز با صلاحيت</a:t>
            </a:r>
            <a:endParaRPr kumimoji="0" lang="en-US" sz="4000" b="0" i="0" u="none" strike="noStrike" kern="1200" cap="none" spc="0" normalizeH="0" baseline="0" noProof="0" dirty="0">
              <a:ln>
                <a:noFill/>
              </a:ln>
              <a:solidFill>
                <a:schemeClr val="bg1"/>
              </a:solidFill>
              <a:effectLst/>
              <a:uLnTx/>
              <a:uFillTx/>
              <a:latin typeface="+mj-lt"/>
              <a:ea typeface="+mj-ea"/>
              <a:cs typeface="Koodak" pitchFamily="2" charset="-78"/>
            </a:endParaRPr>
          </a:p>
        </p:txBody>
      </p:sp>
      <p:sp>
        <p:nvSpPr>
          <p:cNvPr id="4" name="Title 1"/>
          <p:cNvSpPr txBox="1">
            <a:spLocks/>
          </p:cNvSpPr>
          <p:nvPr/>
        </p:nvSpPr>
        <p:spPr>
          <a:xfrm>
            <a:off x="838200" y="4977062"/>
            <a:ext cx="7391400" cy="1042737"/>
          </a:xfrm>
          <a:prstGeom prst="rect">
            <a:avLst/>
          </a:prstGeom>
          <a:gradFill>
            <a:gsLst>
              <a:gs pos="47000">
                <a:schemeClr val="accent2">
                  <a:lumMod val="75000"/>
                </a:schemeClr>
              </a:gs>
              <a:gs pos="7001">
                <a:srgbClr val="E6E6E6"/>
              </a:gs>
              <a:gs pos="32001">
                <a:srgbClr val="7D8496"/>
              </a:gs>
              <a:gs pos="47000">
                <a:srgbClr val="E6E6E6"/>
              </a:gs>
              <a:gs pos="85001">
                <a:srgbClr val="7D8496"/>
              </a:gs>
              <a:gs pos="100000">
                <a:srgbClr val="E6E6E6"/>
              </a:gs>
            </a:gsLst>
            <a:lin ang="5400000" scaled="0"/>
          </a:gradFill>
        </p:spPr>
        <p:txBody>
          <a:bodyPr vert="horz"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a:noFill/>
                </a:ln>
                <a:solidFill>
                  <a:schemeClr val="bg1"/>
                </a:solidFill>
                <a:effectLst/>
                <a:uLnTx/>
                <a:uFillTx/>
                <a:latin typeface="+mj-lt"/>
                <a:ea typeface="+mj-ea"/>
                <a:cs typeface="Koodak" pitchFamily="2" charset="-78"/>
              </a:rPr>
              <a:t>مديريت واجرای صحيح واثربخش  مميزی</a:t>
            </a:r>
            <a:endParaRPr kumimoji="0" lang="en-US" sz="4000" b="0" i="0" u="none" strike="noStrike" kern="1200" cap="none" spc="0" normalizeH="0" baseline="0" noProof="0" dirty="0">
              <a:ln>
                <a:noFill/>
              </a:ln>
              <a:solidFill>
                <a:schemeClr val="bg1"/>
              </a:solidFill>
              <a:effectLst/>
              <a:uLnTx/>
              <a:uFillTx/>
              <a:latin typeface="+mj-lt"/>
              <a:ea typeface="+mj-ea"/>
              <a:cs typeface="Koodak" pitchFamily="2" charset="-78"/>
            </a:endParaRPr>
          </a:p>
        </p:txBody>
      </p:sp>
      <p:sp>
        <p:nvSpPr>
          <p:cNvPr id="5" name="Title 1"/>
          <p:cNvSpPr txBox="1">
            <a:spLocks/>
          </p:cNvSpPr>
          <p:nvPr/>
        </p:nvSpPr>
        <p:spPr>
          <a:xfrm>
            <a:off x="457200" y="762000"/>
            <a:ext cx="8229600" cy="990600"/>
          </a:xfrm>
          <a:prstGeom prst="rect">
            <a:avLst/>
          </a:prstGeom>
          <a:solidFill>
            <a:srgbClr val="3A3D4C"/>
          </a:solidFill>
        </p:spPr>
        <p:txBody>
          <a:bodyPr vert="horz"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4800" b="0" i="0" u="none" strike="noStrike" kern="1200" cap="none" spc="0" normalizeH="0" baseline="0" noProof="0" dirty="0" smtClean="0">
                <a:ln>
                  <a:noFill/>
                </a:ln>
                <a:solidFill>
                  <a:schemeClr val="bg1"/>
                </a:solidFill>
                <a:effectLst/>
                <a:uLnTx/>
                <a:uFillTx/>
                <a:latin typeface="+mj-lt"/>
                <a:ea typeface="+mj-ea"/>
                <a:cs typeface="Koodak" pitchFamily="2" charset="-78"/>
              </a:rPr>
              <a:t>ارکان مميزی </a:t>
            </a:r>
            <a:endParaRPr kumimoji="0" lang="en-US" sz="4800" b="0" i="0" u="none" strike="noStrike" kern="1200" cap="none" spc="0" normalizeH="0" baseline="0" noProof="0" dirty="0">
              <a:ln>
                <a:noFill/>
              </a:ln>
              <a:solidFill>
                <a:schemeClr val="bg1"/>
              </a:solidFill>
              <a:effectLst/>
              <a:uLnTx/>
              <a:uFillTx/>
              <a:latin typeface="+mj-lt"/>
              <a:ea typeface="+mj-ea"/>
              <a:cs typeface="Koodak" pitchFamily="2" charset="-78"/>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Righ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Right)">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572</TotalTime>
  <Words>3122</Words>
  <Application>Microsoft Office PowerPoint</Application>
  <PresentationFormat>On-screen Show (4:3)</PresentationFormat>
  <Paragraphs>344</Paragraphs>
  <Slides>52</Slides>
  <Notes>17</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Office Theme</vt:lpstr>
      <vt:lpstr> AUDITING, LABORATORY نکات مهم در حوزه ممیزی و آزمایشگاه بالینی</vt:lpstr>
      <vt:lpstr>Slide 2</vt:lpstr>
      <vt:lpstr>Slide 3</vt:lpstr>
      <vt:lpstr>Slide 4</vt:lpstr>
      <vt:lpstr>Slide 5</vt:lpstr>
      <vt:lpstr>Slide 6</vt:lpstr>
      <vt:lpstr>(Audit) تعریف مميزی </vt:lpstr>
      <vt:lpstr>مراحل فرآيند مميزی</vt:lpstr>
      <vt:lpstr>ضوابط و الزامات مورد توافق </vt:lpstr>
      <vt:lpstr>مميزی بدون برنامه ريزی قبلی </vt:lpstr>
      <vt:lpstr>اداره ميدان مميزی</vt:lpstr>
      <vt:lpstr>اداره ميدان مميزی</vt:lpstr>
      <vt:lpstr>Slide 13</vt:lpstr>
      <vt:lpstr>قضاوت نهايی يافته های مميزی</vt:lpstr>
      <vt:lpstr>Slide 15</vt:lpstr>
      <vt:lpstr>مسئوليت مميزی شونده بعد از مميزی</vt:lpstr>
      <vt:lpstr>مسئوليت مميز پس از مميزی</vt:lpstr>
      <vt:lpstr>Types of Audit</vt:lpstr>
      <vt:lpstr>معیار انتخاب گروه ممیزی  تحصیلات آموزش تجربه خصوصیات فردی</vt:lpstr>
      <vt:lpstr>Slide 20</vt:lpstr>
      <vt:lpstr>Slide 21</vt:lpstr>
      <vt:lpstr>خصوصیات فردی:  قابلیت های مدیریتی حفظ صلاحیت زبان آگاهی و اشراف کلی</vt:lpstr>
      <vt:lpstr> فنون ارتباطی ممیز حرفه ای نظرات و رفتار ممیز تا حد زیادی بر جریان ممیزی تاثیر مثبت یا منفی می گذارد</vt:lpstr>
      <vt:lpstr>مفاهیم روانشناسی ارتباطات  1- موقعیت مخاطب  یک موقعیت امتحان دهنده را دارد و با توجه به اینکه افراد از انتقاد گریزان است لذا باید منتظر مقاومت و پیش داوری شخص مخاطب باشیم که این موقعیت ناشی از: 1- ترس عمومی از انتقال 2- ترس از افشای نقاط ضعف کاری 3- ترس از عدم دریافت گواهینامه 4- مقاومت در مقابل دستورالعملها و روشهای اجرایی 5- مشکل شخصی با ممیز داشتن ممیزی شونده  برای از بین بردن اینها:  1- اعلام آمادگی برا ی همکاری  2- یافتن نقاط مشترک و تایید بر علایق مشترک 3- شناختن انگیزه های شخص مقابل و احترام گذاشتن به آنها 4- تضعیف انگیزه های منفی و تقویت انگیزه های مثبت  </vt:lpstr>
      <vt:lpstr>2- مدل ارتباطی: (همزمان گیرنده و فرستنده باشید) در یک ممیزی ، گفتگوی دو طرفه می باشد نه یک طرفه ، بدین معنی که صحبتهای ممیزی شونده به شما بازخوردی را نشان می دهد که پیام های ارسالی شما تا چه حد برای ممیزی شونده درک شده است تا سطح صحبتهای بعدی خود را تنظیم کنید</vt:lpstr>
      <vt:lpstr>ارتباط غیر کلامی:  اطلاعات مهمی را می توان بدون استفاده از کلام تبادل کرد. بکارگیری هدفمند کانالهای غیرکلامی می تواند تاثیر گذاری بر روی دیگران را به مقدار متنابهی افزایش یا کاهش داد. ما می توانیم از حرکات افراد تا حد زیادی افکار آنها را بخوانیم یعنی ارتباط کلامی و غیرکلامی مکمل و متمم یکدیگر هستند و سعی شود که با هم تناقض نداشته باشند.</vt:lpstr>
      <vt:lpstr>ارتباط غیرکلامی: علائم سمعی:  1- شدت صوت 2- سرعت بیان 3- لهجه 4- تاکیدات کلامی 5- آهنگ صحبت ها و مکث ها </vt:lpstr>
      <vt:lpstr>ارتباط غیرکلامی:  علائم بصری   1- حرکت دست ها 2- ارتباط بصری 3- وضعیت بدن 4- حرکت </vt:lpstr>
      <vt:lpstr>ETHICS , AUDITING, LABORATORY آداب و اخلاق  در حوزه ممیزی و آزمایشگاه بالینی</vt:lpstr>
      <vt:lpstr>اخلاق در مميزی</vt:lpstr>
      <vt:lpstr>Types of Audit</vt:lpstr>
      <vt:lpstr>Slide 32</vt:lpstr>
      <vt:lpstr>َAudits are preplanned</vt:lpstr>
      <vt:lpstr>Public Auditor Ethics اخلاقیات عمومی یک ممیز</vt:lpstr>
      <vt:lpstr>What Is Ethics?</vt:lpstr>
      <vt:lpstr>Ethics: اخلاقیات </vt:lpstr>
      <vt:lpstr>Professional conduct  رفتار های حرفه ای یک ممیز</vt:lpstr>
      <vt:lpstr>Liability  پاسخگوئی و پایبندی به قانون</vt:lpstr>
      <vt:lpstr>Slide 39</vt:lpstr>
      <vt:lpstr>Integrity  استحکام و صداقت </vt:lpstr>
      <vt:lpstr>Independence  استقلال و بی طرفی ممیز </vt:lpstr>
      <vt:lpstr>Confidentiality رازداری  و رعایت اصول محرمانگی اطلاعات توسط ممیز</vt:lpstr>
      <vt:lpstr>Conflicts of interest تضاد در منافع شخصی</vt:lpstr>
      <vt:lpstr>Competency شایستگی و صلاحیت ممیز</vt:lpstr>
      <vt:lpstr>Professional Development پیشرفت حرفه ای </vt:lpstr>
      <vt:lpstr>Why is Ethics Important in laboratory medicine? اهمیت اخلاق در حوزه آزمایشگاه پزشکی </vt:lpstr>
      <vt:lpstr>Maintaining Confidentiality استقرار محرمانگی اطلاعات در آزمایشگاه</vt:lpstr>
      <vt:lpstr>Slide 48</vt:lpstr>
      <vt:lpstr>Slide 49</vt:lpstr>
      <vt:lpstr>Slide 50</vt:lpstr>
      <vt:lpstr>Code of Ethics (IFBLS)</vt:lpstr>
      <vt:lpstr>Code of Ethics (ASCP)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ETHICS , AUDITING, LABORATORY</dc:title>
  <dc:creator>amini</dc:creator>
  <cp:lastModifiedBy>Dell</cp:lastModifiedBy>
  <cp:revision>53</cp:revision>
  <dcterms:created xsi:type="dcterms:W3CDTF">2010-02-07T06:08:48Z</dcterms:created>
  <dcterms:modified xsi:type="dcterms:W3CDTF">2011-02-15T06:43:58Z</dcterms:modified>
</cp:coreProperties>
</file>